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5143500" cx="9144000"/>
  <p:notesSz cx="6858000" cy="9144000"/>
  <p:embeddedFontLst>
    <p:embeddedFont>
      <p:font typeface="Robo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849671-7B86-44B9-9B56-15622293A683}">
  <a:tblStyle styleId="{02849671-7B86-44B9-9B56-15622293A6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5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4.xml"/><Relationship Id="rId32" Type="http://schemas.openxmlformats.org/officeDocument/2006/relationships/font" Target="fonts/Robo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d00618ca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1d00618ca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d00618ca6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d00618ca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d00618ca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1d00618ca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6f73a04f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6f73a04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d00618ca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1d00618ca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1d00618ca6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1d00618ca6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d00618ca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1d00618ca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d00618ca6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1d00618ca6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d00618ca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1d00618ca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d00618ca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1d00618ca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73a04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73a04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1d00618ca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1d00618ca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1d00618ca6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1d00618ca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20018705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20018705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6f73a04f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c6f73a04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6f73a04f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6f73a04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6f73a04f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6f73a04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6f73a04f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6f73a04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f73a04f_0_4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f73a04f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d00618ca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1d00618ca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6f73a04f_0_2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6f73a04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d00618ca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1d00618ca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Wybiórczość pokarmowa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w ujęciu SI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751725" y="5204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9" name="Google Shape;69;p13"/>
          <p:cNvSpPr txBox="1"/>
          <p:nvPr/>
        </p:nvSpPr>
        <p:spPr>
          <a:xfrm>
            <a:off x="4878175" y="3732575"/>
            <a:ext cx="3168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Katarzyna Kaproń - pedagog specjalny, teraputra integracji sensorycznej, trener umiejętności społecznych </a:t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545" y="0"/>
            <a:ext cx="81189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161700" y="295850"/>
            <a:ext cx="8764200" cy="172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300">
                <a:latin typeface="Times New Roman"/>
                <a:ea typeface="Times New Roman"/>
                <a:cs typeface="Times New Roman"/>
                <a:sym typeface="Times New Roman"/>
              </a:rPr>
              <a:t>PICA</a:t>
            </a:r>
            <a:endParaRPr b="1"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Times New Roman"/>
                <a:ea typeface="Times New Roman"/>
                <a:cs typeface="Times New Roman"/>
                <a:sym typeface="Times New Roman"/>
              </a:rPr>
              <a:t>Zaburzenie Pica jest definiowane jako kompulsywne połykanie substancji, które nie są żywnością lub ogromny apetyt, na nieprzetworzone produkty spożywcze.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75" y="1848200"/>
            <a:ext cx="4757126" cy="317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5435475" y="1709775"/>
            <a:ext cx="31992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Objawy choroby muszą trwać przynajmniej miesiąc, by móc zdiagnozować schorzenie. Można zaobserwować je u wszystkich grup wiekowych, ale najczęściej u kobiet w ciąży i u małych dzieci, szczególnie u opóźnionych w rozwoju. Najczęstszą  przyczyną powstawania tego zaburzenia jest niedobór żelaza. </a:t>
            </a:r>
            <a:r>
              <a:rPr lang="pl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Problem również może być związany z niedoborem cynku lub innego składnika odżywczego.</a:t>
            </a:r>
            <a:endParaRPr sz="1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490250" y="488250"/>
            <a:ext cx="8309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2100">
                <a:latin typeface="Times New Roman"/>
                <a:ea typeface="Times New Roman"/>
                <a:cs typeface="Times New Roman"/>
                <a:sym typeface="Times New Roman"/>
              </a:rPr>
              <a:t>Działania rodziców, które mogą pogłębiać wybiórczość w okresie neofobii</a:t>
            </a:r>
            <a:endParaRPr b="1"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nielimitowany dostęp do przekąsek;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gotowanie na życzenie ("co chcesz zjeść na śniadanie?");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przygotowywanie kilku posiłków, by znaleźć ten, który zasmakuje dziecku;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karmienie dziecka przy bajce;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rezygnacja z rodzinnych posiłków;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jedzenie wspólnych posiłków, ale dostosowanych do dziecka;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 podawanie posiłków tylko w jednej, akceptowanej formie (np. ogórek zawsze pokrojony w plasterki);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ukrywanie warzyw i innych składników, przemycanie;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podawanie słodkich dań, ulubionych smaków dziecka, produktów eko, bo one zawierają ważne składniki ("je tylko serek waniliowy więc podaję go dwa razy dziennie, bo jest tam wapń").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71250" y="475025"/>
            <a:ext cx="31248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800">
                <a:latin typeface="Times New Roman"/>
                <a:ea typeface="Times New Roman"/>
                <a:cs typeface="Times New Roman"/>
                <a:sym typeface="Times New Roman"/>
              </a:rPr>
              <a:t>DIAGNOSTYKA: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1. Lista produktów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2. Wzrost dziecka wg siatki centylowej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3. Badania krwi (np. niedobór żelaza)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4. Jak je ? (historia jedzenia)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a) konsultacje z neurologopedą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b) konsultacje z terapeutką Integracji Sensorycznej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c) konsultacje z psychologiem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425" y="864525"/>
            <a:ext cx="5643151" cy="3758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"/>
          <p:cNvSpPr txBox="1"/>
          <p:nvPr>
            <p:ph idx="1" type="subTitle"/>
          </p:nvPr>
        </p:nvSpPr>
        <p:spPr>
          <a:xfrm>
            <a:off x="265500" y="399092"/>
            <a:ext cx="4045200" cy="38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Dziecko z zaburzeniami 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integracji sensorycznej może: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-często się krztusić, mieć problemy ze ssaniem,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-mieć obniżone napięcie mięśniowe aparatu artykulacyjnego, częste otwarte usta,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-unikać czynności pielęgnacyjnych, mycia twarzy, zębów,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-niechętnie dotykać jedzenie, brudzić się,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-mieć wygórowane reakcje na niektóre dźwięki, zapachy,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-mieć trudności równoważne, niezborne ruchy,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-być nadmierne pobudzenie,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-mieć problemy manipulacyjne,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-mieć opóźniony rozwój mowy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-mieć problem w obszarze jedzenia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0937" y="1000300"/>
            <a:ext cx="4194125" cy="280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490250" y="488250"/>
            <a:ext cx="8144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2000">
                <a:latin typeface="Times New Roman"/>
                <a:ea typeface="Times New Roman"/>
                <a:cs typeface="Times New Roman"/>
                <a:sym typeface="Times New Roman"/>
              </a:rPr>
              <a:t>Zaburzenia integracji sensorycznej są jednym z kilku możliwych powodów problemów z jedzeniem dziecka. Mogą sprawiać, że maluch funkcjonuje w długotrwałym napięciu, stresie. Zdarza się, że są źródłem późniejszych problemów z samoregulacją, reakcji lękowych. Współpraca specjalistów: neurologopedy, terapeuty integracji sensorycznej oraz psychologa są konieczne by wdrożyć skuteczny program redukujący wyzwania towarzyszące jedzeniu.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490250" y="488250"/>
            <a:ext cx="8371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pl" sz="2300">
                <a:latin typeface="Times New Roman"/>
                <a:ea typeface="Times New Roman"/>
                <a:cs typeface="Times New Roman"/>
                <a:sym typeface="Times New Roman"/>
              </a:rPr>
              <a:t>Zaburzenia zmysłowe a trudności w jedzeniu</a:t>
            </a:r>
            <a:endParaRPr b="1"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  <a:t>Na przestrzeni lat dokonano wielu badań, które jasno wskazują, że: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Times New Roman"/>
              <a:buChar char="●"/>
            </a:pPr>
            <a: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  <a:t>głównym systemem sensorycznym jest system przedsionkowy, mający wielki udział w integracji i przekazywaniu wrażeń zmysłowych do mózgu. Innym, równie ważnym zmysłem jest zmysł proprioceptywny, odpowiedzialny za zmianę pozycji ciała i ruch. W przypadku nieprawidłowego funkcjonowania tego zmysłu dziecko może preferować pokarmy, które trzeba żuć i mocno gryźć. </a:t>
            </a:r>
            <a: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  <a:t>Ponadto dzieci mogą mieć kłopot z przyjmowaniem odpowiedniej pozycji w trakcie jedzenia, co ma silny związek z układem przedsionkowym i proprioceptywnym.</a:t>
            </a:r>
            <a:b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Times New Roman"/>
              <a:buChar char="●"/>
            </a:pPr>
            <a: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  <a:t>Przy zaburzonej pracy zmysłu (systemu) dotyku, dzieciom trudno przestawić się z matczynego mleka (lub mleka zastępczego) na pokarmy o gęstszej i bardziej stałej konsystencji.</a:t>
            </a:r>
            <a:b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Times New Roman"/>
              <a:buChar char="●"/>
            </a:pPr>
            <a: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  <a:t>Zaburzona praca zmysłu powonienia może doprowadzić do:</a:t>
            </a:r>
            <a:b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  <a:t>- silnej reakcji 	na intensywne zapachy (w przypadku nadwrażliwości węchowej),</a:t>
            </a:r>
            <a:b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  <a:t>- jedzenia pokarmów o bardzo intensywnym zapachu i smaku (w przypadku podwrażliwości).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Times New Roman"/>
              <a:buChar char="●"/>
            </a:pPr>
            <a: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  <a:t>Zaburzony system wzrokowy – wybieranie jedzenia według koloru i kształtu, a także konsystencji. 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Times New Roman"/>
              <a:buChar char="●"/>
            </a:pPr>
            <a: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  <a:t>Zaburzony system słuchowy – dźwięki wydawane podczas jedzenia mogą być dużym problemem dla dziecka, szczególnie nadwrażliwego.</a:t>
            </a:r>
            <a:br>
              <a:rPr lang="pl" sz="130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900">
                <a:latin typeface="Times New Roman"/>
                <a:ea typeface="Times New Roman"/>
                <a:cs typeface="Times New Roman"/>
                <a:sym typeface="Times New Roman"/>
              </a:rPr>
              <a:t>DZIAŁANIA DOMOWE</a:t>
            </a:r>
            <a:endParaRPr b="1" sz="3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471900" y="1919075"/>
            <a:ext cx="76470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9"/>
          <p:cNvSpPr txBox="1"/>
          <p:nvPr>
            <p:ph idx="2" type="body"/>
          </p:nvPr>
        </p:nvSpPr>
        <p:spPr>
          <a:xfrm>
            <a:off x="8562600" y="1874900"/>
            <a:ext cx="131400" cy="27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5113" y="1919075"/>
            <a:ext cx="4975675" cy="331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AutoNum type="arabicPeriod"/>
            </a:pPr>
            <a:r>
              <a:rPr b="1" lang="pl" sz="2200">
                <a:latin typeface="Times New Roman"/>
                <a:ea typeface="Times New Roman"/>
                <a:cs typeface="Times New Roman"/>
                <a:sym typeface="Times New Roman"/>
              </a:rPr>
              <a:t>POPRAWA ATMOSFERY PRZY STOLE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471900" y="1919075"/>
            <a:ext cx="7935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dziecko ma czuć się bezpiecznie i pewnie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obecność składników akceptowanych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odejście od presji i komentowania posiłków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rezygnacja z kar, nagród, straszenia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uznanie prawa dziecka do rezygnacji z posiłku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30"/>
          <p:cNvSpPr txBox="1"/>
          <p:nvPr>
            <p:ph idx="2" type="body"/>
          </p:nvPr>
        </p:nvSpPr>
        <p:spPr>
          <a:xfrm>
            <a:off x="8100025" y="2208050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>
                <a:latin typeface="Times New Roman"/>
                <a:ea typeface="Times New Roman"/>
                <a:cs typeface="Times New Roman"/>
                <a:sym typeface="Times New Roman"/>
              </a:rPr>
              <a:t>2. WŁĄCZENIE DZIECKA DO RODZINNYCH POSIŁKÓW 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471900" y="1919075"/>
            <a:ext cx="71514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jak najczęściej gotujemy jeden posiłek dla wszystkich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dajemy wybór (bufetowa forma posiłków)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wszyscy jemy to samo, każdy co innego bez rozpraszaczy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możliwe zabawy, gry słowne, rozmowy (szczególnie przy rezygnacji z bajek)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7" name="Google Shape;187;p31"/>
          <p:cNvSpPr txBox="1"/>
          <p:nvPr>
            <p:ph idx="2" type="body"/>
          </p:nvPr>
        </p:nvSpPr>
        <p:spPr>
          <a:xfrm>
            <a:off x="8636675" y="20222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64675" y="383125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INTEGRACJA SENSORYCZNA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364675" y="2504438"/>
            <a:ext cx="49023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Jeżeli proces integracji sensorycznej u dziecka jest zaburzony, mogą pojawić się problemy z nauką, zachowaniem, koncentracją, koordynacją a nawet jedzeniem, dlatego jeżeli zaniepokoją nas jakieś zachowania dziecka, warto udać się do specjalisty, który doradzi, jak ćwiczyć z dzieckiem w domu, bądź zaproponuje terapię.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209850" y="956375"/>
            <a:ext cx="80088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Integracja sensoryczna - co to jest? </a:t>
            </a:r>
            <a:r>
              <a:rPr lang="pl" sz="17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Integracja sensoryczna (SI) to inaczej zdolność do rozumienia i porządkowania bodźców i informacji dostarczanych z otoczenia i z własnego ciała poprzez zmysły. Umiejętność ta pozwala dziecku zrozumieć, jak funkcjonuje otaczający je świat i nadaje sens nieustannie docierającym zewsząd bodźcom.</a:t>
            </a:r>
            <a:endParaRPr sz="17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775" y="2543413"/>
            <a:ext cx="2173826" cy="217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/>
              <a:t>3</a:t>
            </a:r>
            <a:r>
              <a:rPr b="1" lang="pl" sz="170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b="1" lang="pl" sz="2200">
                <a:latin typeface="Times New Roman"/>
                <a:ea typeface="Times New Roman"/>
                <a:cs typeface="Times New Roman"/>
                <a:sym typeface="Times New Roman"/>
              </a:rPr>
              <a:t> STRUKTURA POSIŁKÓW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471900" y="1919075"/>
            <a:ext cx="68625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ustalenie pór posiłków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ograniczenie przekąsek i kalorycznych napojów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odsuwanie przekąsek w czasie (stopniowe)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lepsze bilansowanie przekąsek i posiłków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uprzedzanie o posiłkach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32"/>
          <p:cNvSpPr txBox="1"/>
          <p:nvPr>
            <p:ph idx="2" type="body"/>
          </p:nvPr>
        </p:nvSpPr>
        <p:spPr>
          <a:xfrm>
            <a:off x="8874075" y="2373200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>
                <a:latin typeface="Times New Roman"/>
                <a:ea typeface="Times New Roman"/>
                <a:cs typeface="Times New Roman"/>
                <a:sym typeface="Times New Roman"/>
              </a:rPr>
              <a:t>4. STOPNIOWE OSWAJANIE Z NOWYM SMAKIEM</a:t>
            </a: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33"/>
          <p:cNvSpPr txBox="1"/>
          <p:nvPr>
            <p:ph idx="1" type="body"/>
          </p:nvPr>
        </p:nvSpPr>
        <p:spPr>
          <a:xfrm>
            <a:off x="471900" y="1919075"/>
            <a:ext cx="81423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wspólne gotowanie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zabawy jedzeniem, eksperymenty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ekspozycja na nowości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drobne zmiany w proponowanych pokarmach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Times New Roman"/>
              <a:buChar char="-"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modelowanie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1" name="Google Shape;201;p33"/>
          <p:cNvSpPr txBox="1"/>
          <p:nvPr>
            <p:ph idx="2" type="body"/>
          </p:nvPr>
        </p:nvSpPr>
        <p:spPr>
          <a:xfrm>
            <a:off x="8694000" y="2571750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/>
          <p:nvPr>
            <p:ph type="title"/>
          </p:nvPr>
        </p:nvSpPr>
        <p:spPr>
          <a:xfrm>
            <a:off x="223500" y="147050"/>
            <a:ext cx="8663700" cy="493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900">
                <a:latin typeface="Times New Roman"/>
                <a:ea typeface="Times New Roman"/>
                <a:cs typeface="Times New Roman"/>
                <a:sym typeface="Times New Roman"/>
              </a:rPr>
              <a:t>SPIS LITERATURY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Baj-Lieder M., Ulman-Bogusławska R., Neofobia pokarmowa – jak ją rozgryźć?, 2020.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Baj-Lieder M., Ulman-Bogusławska R., Czy to już Arfid? Praktyczny przewodnik dla rodziców i specjalistów, Pestka i ogryzek, 2021.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Eliot L., Co tam się dzieje?, 2010.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Ernsperger L., Stegen-Hanson T., Zjedz coś, Harmonia, 2020.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Harari Y. N., Sapiens. Od zwierząt do bogów, 2021.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Juul J., Uśmiechnij się! Siadamy do stołu. Wspólne rodzinne posiłki, 2015.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Nosko-Goszczycka M., O niejadkach. Poradnik dla rodziców i terapeutów, GooGoo, 2021.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Odowska-Szlachcic B., Górka-Pik N., Strategie sensoryczne w jedzeniu i mówieniu, Harmonia, 2020.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pl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pl" sz="9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br>
              <a:rPr lang="pl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latin typeface="Times New Roman"/>
                <a:ea typeface="Times New Roman"/>
                <a:cs typeface="Times New Roman"/>
                <a:sym typeface="Times New Roman"/>
              </a:rPr>
              <a:t>Dziękujemy!</a:t>
            </a:r>
            <a:endParaRPr b="1"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400">
                <a:latin typeface="Times New Roman"/>
                <a:ea typeface="Times New Roman"/>
                <a:cs typeface="Times New Roman"/>
                <a:sym typeface="Times New Roman"/>
              </a:rPr>
              <a:t>KONSULTACJE Z NAMI: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400">
                <a:latin typeface="Times New Roman"/>
                <a:ea typeface="Times New Roman"/>
                <a:cs typeface="Times New Roman"/>
                <a:sym typeface="Times New Roman"/>
              </a:rPr>
              <a:t>Psycholog: Karolina Dworska</a:t>
            </a:r>
            <a:endParaRPr b="1"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poniedziałek 15:30 - 16:00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wtorek 8:00 - 8:30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środa 12:00 - 12:30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czwartek 8:00 - 8:30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400">
                <a:latin typeface="Times New Roman"/>
                <a:ea typeface="Times New Roman"/>
                <a:cs typeface="Times New Roman"/>
                <a:sym typeface="Times New Roman"/>
              </a:rPr>
              <a:t>Pedagog specjalny: Katarzyna Kaproń</a:t>
            </a: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wtorki i </a:t>
            </a: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czwartki</a:t>
            </a:r>
            <a:r>
              <a:rPr lang="pl" sz="1400">
                <a:latin typeface="Times New Roman"/>
                <a:ea typeface="Times New Roman"/>
                <a:cs typeface="Times New Roman"/>
                <a:sym typeface="Times New Roman"/>
              </a:rPr>
              <a:t> 7:30 - 8:00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/>
              <a:t> </a:t>
            </a:r>
            <a:endParaRPr sz="1400"/>
          </a:p>
        </p:txBody>
      </p:sp>
      <p:pic>
        <p:nvPicPr>
          <p:cNvPr id="213" name="Google Shape;21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18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ZMYSŁY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471900" y="2088750"/>
            <a:ext cx="20187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DOTYK </a:t>
            </a:r>
            <a:endParaRPr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SMAK</a:t>
            </a:r>
            <a:endParaRPr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WZROK</a:t>
            </a:r>
            <a:endParaRPr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SŁUCH </a:t>
            </a:r>
            <a:endParaRPr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WĘCH</a:t>
            </a:r>
            <a:endParaRPr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5349450" y="2979200"/>
            <a:ext cx="3436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>
                <a:latin typeface="Times New Roman"/>
                <a:ea typeface="Times New Roman"/>
                <a:cs typeface="Times New Roman"/>
                <a:sym typeface="Times New Roman"/>
              </a:rPr>
              <a:t>ZMYSŁY WEWNĘTRZNE: </a:t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Times New Roman"/>
                <a:ea typeface="Times New Roman"/>
                <a:cs typeface="Times New Roman"/>
                <a:sym typeface="Times New Roman"/>
              </a:rPr>
              <a:t>UKŁAD </a:t>
            </a:r>
            <a:r>
              <a:rPr lang="pl" sz="1800">
                <a:latin typeface="Times New Roman"/>
                <a:ea typeface="Times New Roman"/>
                <a:cs typeface="Times New Roman"/>
                <a:sym typeface="Times New Roman"/>
              </a:rPr>
              <a:t>PRZEDSIONEK czyli równowaga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Times New Roman"/>
                <a:ea typeface="Times New Roman"/>
                <a:cs typeface="Times New Roman"/>
                <a:sym typeface="Times New Roman"/>
              </a:rPr>
              <a:t>UKŁAD PROPRIOCEPTYWNY czyli tzw. czucie głębokie, czucie własnego ciała i czucie ruchu ciała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Times New Roman"/>
                <a:ea typeface="Times New Roman"/>
                <a:cs typeface="Times New Roman"/>
                <a:sym typeface="Times New Roman"/>
              </a:rPr>
              <a:t>INTEROCEPCJA tzw. czucie trzewne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875" y="1813450"/>
            <a:ext cx="3260800" cy="326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 flipH="1" rot="10800000">
            <a:off x="209850" y="4898750"/>
            <a:ext cx="3935700" cy="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"/>
          </a:p>
        </p:txBody>
      </p:sp>
      <p:sp>
        <p:nvSpPr>
          <p:cNvPr id="91" name="Google Shape;91;p16"/>
          <p:cNvSpPr txBox="1"/>
          <p:nvPr>
            <p:ph idx="1" type="subTitle"/>
          </p:nvPr>
        </p:nvSpPr>
        <p:spPr>
          <a:xfrm>
            <a:off x="209850" y="36400"/>
            <a:ext cx="4252200" cy="43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Wybiórcze jedzenie może mieć podłoże:</a:t>
            </a:r>
            <a:endParaRPr b="1"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medyczne (np. refluks, skrócone wędzidełko), </a:t>
            </a:r>
            <a:endParaRPr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pl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behawioralne (lęk, trauma, zaburzenia obsesyjno-kompulsywne, inne problemy psychosomatyczne),</a:t>
            </a:r>
            <a:endParaRPr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sensomotoryczne,</a:t>
            </a:r>
            <a:endParaRPr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pl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niewłaściwe</a:t>
            </a:r>
            <a:r>
              <a:rPr lang="pl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l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wzorce czerpane z najbliższego otoczenia, temperament dziecka, niewłaściwe warunki podczas jedzenia</a:t>
            </a:r>
            <a:endParaRPr sz="17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l" sz="17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Najważniejsze jest by szybko rozpoznać czynniki utrudniające karmienie. To od tej pierwszej diagnozy zależy kierunek dalszych oddziaływań. </a:t>
            </a:r>
            <a:endParaRPr sz="24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1850" y="935650"/>
            <a:ext cx="4209751" cy="300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Times New Roman"/>
                <a:ea typeface="Times New Roman"/>
                <a:cs typeface="Times New Roman"/>
                <a:sym typeface="Times New Roman"/>
              </a:rPr>
              <a:t>NAZWIJMY PROBLEM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471900" y="1919075"/>
            <a:ext cx="81594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neofobia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wybiórczość pokarmowa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pl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ARFID - “Avoidant Restrictive Food Intake Disorder”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PICA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17"/>
          <p:cNvSpPr txBox="1"/>
          <p:nvPr>
            <p:ph idx="2" type="body"/>
          </p:nvPr>
        </p:nvSpPr>
        <p:spPr>
          <a:xfrm>
            <a:off x="5411400" y="4124775"/>
            <a:ext cx="3282900" cy="50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490250" y="488250"/>
            <a:ext cx="8430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2300">
                <a:latin typeface="Times New Roman"/>
                <a:ea typeface="Times New Roman"/>
                <a:cs typeface="Times New Roman"/>
                <a:sym typeface="Times New Roman"/>
              </a:rPr>
              <a:t>NEOFOBIA ROZWOJOWA</a:t>
            </a:r>
            <a:endParaRPr b="1"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Każdy z nas odczuwa pewien poziom lęku przed jedzeniem. Jest to cecha osobnicza, która jest dość stabilna w czasie i nie ulega łatwym wahaniom pod wpływem środowiska. Poziom nasilenia tej cechy może się zmieniać w różnych okresach rozwoju. Poziom lęku przed nowym pokarmem zazwyczaj nie jest zależny od odczuwanego głodu czy sytości. Może się zdarzyć, że pod wpływem silnego głodu i w sytuacji braku dostępu do bezpiecznej żywności osobnik sięgnie po nieznane produkty. Nie wpłynie to jednak na ogólny poziom neofobii u tej osoby.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Neofobia rozwojowa to etap w rozwoju dzieci, który charakteryzuje się występowaniem nasilonych objawów lęku i niechęcią do próbowania nieznanej żywności.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Wzrost zachowań neofobicznych przypada na okres pomiędzy 18. a 24. m.ż. i może trwać do osiągnięcia przez dziecko wieku 4-6 lat.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600">
                <a:latin typeface="Times New Roman"/>
                <a:ea typeface="Times New Roman"/>
                <a:cs typeface="Times New Roman"/>
                <a:sym typeface="Times New Roman"/>
              </a:rPr>
              <a:t>Neofobia rozwojowa jest oparta głównie o wzrokową ocenę pokarmu (dlatego dzieci odrzucają produkt nawet po jednym spojrzeniu).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490250" y="488250"/>
            <a:ext cx="8299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2300">
                <a:latin typeface="Times New Roman"/>
                <a:ea typeface="Times New Roman"/>
                <a:cs typeface="Times New Roman"/>
                <a:sym typeface="Times New Roman"/>
              </a:rPr>
              <a:t>Gdzie kończy się neofobia, a zaczyna wybiórczość pokarmowa?</a:t>
            </a:r>
            <a:endParaRPr b="1"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latin typeface="Times New Roman"/>
                <a:ea typeface="Times New Roman"/>
                <a:cs typeface="Times New Roman"/>
                <a:sym typeface="Times New Roman"/>
              </a:rPr>
              <a:t>Neofobia bywa uznawana za formę wybiórczości. Choć wiele je łączy należy odróżnić od siebie oba zjawiska. W wybiórczości decyzja o odrzuceniu pokarmu jest podejmowana pod wpływem większej liczby czynników niż tylko wygląd pokarmu, jak ma to miejsce w neofobii. Pod uwagę brana jest także np. temperatura posiłku, pora dnia, miejsce podania itp.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latin typeface="Times New Roman"/>
                <a:ea typeface="Times New Roman"/>
                <a:cs typeface="Times New Roman"/>
                <a:sym typeface="Times New Roman"/>
              </a:rPr>
              <a:t>Trudność w odróżnieniu obu typów wybiórczego jedzenia wynika głównie z tego, że dzielą ze sobą dużą grupę cech wspólnych. Z pewnością wybiórcze jedzenie jest zachowaniem bardziej utrwalonym i długotrwałym. Neofobia rozwojowa jest zaś powszechną i łagodną formą wybiórczego jedzenia, które powinno zanikać wraz z rozwojem dziecka.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6500" y="5208425"/>
            <a:ext cx="8278500" cy="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1100850" y="5078825"/>
            <a:ext cx="7658700" cy="1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600"/>
          </a:p>
        </p:txBody>
      </p:sp>
      <p:graphicFrame>
        <p:nvGraphicFramePr>
          <p:cNvPr id="116" name="Google Shape;116;p20"/>
          <p:cNvGraphicFramePr/>
          <p:nvPr/>
        </p:nvGraphicFramePr>
        <p:xfrm>
          <a:off x="908475" y="224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{02849671-7B86-44B9-9B56-15622293A683}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NEOFOBIA ŻYWIENIOWA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WYBIÓRCZOŚĆ POKARMOWA</a:t>
                      </a:r>
                      <a:endParaRPr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457200" rt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1150" lvl="0" marL="457200" rtl="0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300"/>
                        <a:buFont typeface="Times New Roman"/>
                        <a:buChar char="-"/>
                      </a:pPr>
                      <a:r>
                        <a:rPr lang="pl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Dotyczy wyłącznie nowych produktów. 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11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Times New Roman"/>
                        <a:buChar char="-"/>
                      </a:pPr>
                      <a:r>
                        <a:rPr lang="pl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Odmowa wynika z lęku przed spróbowaniem produktu, który nie został rozpoznany jako bezpieczny.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11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Times New Roman"/>
                        <a:buChar char="-"/>
                      </a:pPr>
                      <a:r>
                        <a:rPr lang="pl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Silna zależność genetyczna.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11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Times New Roman"/>
                        <a:buChar char="-"/>
                      </a:pPr>
                      <a:r>
                        <a:rPr lang="pl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Nie prowadzi do niedożywienia.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115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Times New Roman"/>
                        <a:buChar char="-"/>
                      </a:pPr>
                      <a:r>
                        <a:rPr lang="pl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Silniej związana z wrodzonymi cechami temperamentu takimi jak lękliwość, wstydliwość, wycofanie.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pl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300"/>
                        <a:buFont typeface="Times New Roman"/>
                        <a:buChar char="-"/>
                      </a:pPr>
                      <a:r>
                        <a:rPr lang="pl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 dużym stopniu dotyczy nowych i nieznanych produktów. Decyzja o zjedzeniu pokarmu jest też związana z innymi czynnikami, np. porą posiłku, opakowaniem, miejscem podania itp.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Times New Roman"/>
                        <a:buChar char="-"/>
                      </a:pPr>
                      <a:r>
                        <a:rPr lang="pl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Silna zależność genetyczna, ale również wpływ czynników środowiskowych (m.in. długość karmienia piersią, stosowane techniki żywieniowe).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Times New Roman"/>
                        <a:buChar char="-"/>
                      </a:pPr>
                      <a:r>
                        <a:rPr lang="pl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 ekstremalnych przypadkach może prowadzić do niedoborów żywieniowych, a nawet niedożywienia.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-31115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Font typeface="Times New Roman"/>
                        <a:buChar char="-"/>
                      </a:pPr>
                      <a:r>
                        <a:rPr lang="pl" sz="13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Silniej związana z trudnościami w zachowaniu. Mogą jej towarzyszyć (lub pojawić się w przyszłości) objawy lękowe oraz depresyjne.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252875" y="467625"/>
            <a:ext cx="46563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l" sz="3300">
                <a:latin typeface="Times New Roman"/>
                <a:ea typeface="Times New Roman"/>
                <a:cs typeface="Times New Roman"/>
                <a:sym typeface="Times New Roman"/>
              </a:rPr>
              <a:t>ARFID </a:t>
            </a:r>
            <a:endParaRPr b="1" sz="3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l" sz="1800">
                <a:latin typeface="Times New Roman"/>
                <a:ea typeface="Times New Roman"/>
                <a:cs typeface="Times New Roman"/>
                <a:sym typeface="Times New Roman"/>
              </a:rPr>
              <a:t>Potocznie diagnoza ta stawiana jest dzieciom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latin typeface="Times New Roman"/>
                <a:ea typeface="Times New Roman"/>
                <a:cs typeface="Times New Roman"/>
                <a:sym typeface="Times New Roman"/>
              </a:rPr>
              <a:t>i dorosłym, którzy wykazują wysoki poziom lęku przed próbowaniem nowych pokarmów. Objawia się on w podobny sposób jak ten, którego doświadczają małe dzieci w okresie neofobii rozwojowej, nie ma on jednak swojego rozwojowego,przemijającego charakteru. Wydaje się być lękiem utrwalonym lub związanym z innymi trudnościami w jedzeniu.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826" y="997651"/>
            <a:ext cx="4167725" cy="27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