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9" r:id="rId4"/>
    <p:sldId id="259" r:id="rId5"/>
    <p:sldId id="260" r:id="rId6"/>
    <p:sldId id="261" r:id="rId7"/>
    <p:sldId id="263" r:id="rId8"/>
    <p:sldId id="264" r:id="rId9"/>
    <p:sldId id="281" r:id="rId10"/>
    <p:sldId id="265" r:id="rId11"/>
    <p:sldId id="266" r:id="rId12"/>
    <p:sldId id="267" r:id="rId13"/>
    <p:sldId id="282" r:id="rId14"/>
    <p:sldId id="270" r:id="rId15"/>
    <p:sldId id="283" r:id="rId16"/>
    <p:sldId id="271" r:id="rId17"/>
    <p:sldId id="284" r:id="rId18"/>
    <p:sldId id="272" r:id="rId19"/>
    <p:sldId id="285" r:id="rId20"/>
    <p:sldId id="273" r:id="rId21"/>
    <p:sldId id="286" r:id="rId22"/>
    <p:sldId id="274" r:id="rId23"/>
    <p:sldId id="287" r:id="rId24"/>
    <p:sldId id="275" r:id="rId25"/>
    <p:sldId id="288" r:id="rId26"/>
    <p:sldId id="276" r:id="rId27"/>
    <p:sldId id="289" r:id="rId28"/>
    <p:sldId id="277" r:id="rId29"/>
    <p:sldId id="290" r:id="rId30"/>
    <p:sldId id="278" r:id="rId31"/>
    <p:sldId id="291" r:id="rId32"/>
    <p:sldId id="292" r:id="rId33"/>
    <p:sldId id="280" r:id="rId34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4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pl-PL" smtClean="0"/>
              <a:t>Edytuj style wzorca tekstu</a:t>
            </a:r>
          </a:p>
          <a:p>
            <a:pPr lvl="1" rtl="0"/>
            <a:r>
              <a:rPr lang="pl-PL" smtClean="0"/>
              <a:t>Drugi poziom</a:t>
            </a:r>
          </a:p>
          <a:p>
            <a:pPr lvl="2" rtl="0"/>
            <a:r>
              <a:rPr lang="pl-PL" smtClean="0"/>
              <a:t>Trzeci poziom</a:t>
            </a:r>
          </a:p>
          <a:p>
            <a:pPr lvl="3" rtl="0"/>
            <a:r>
              <a:rPr lang="pl-PL" smtClean="0"/>
              <a:t>Czwarty poziom</a:t>
            </a:r>
          </a:p>
          <a:p>
            <a:pPr lvl="4" rtl="0"/>
            <a:r>
              <a:rPr lang="pl-PL" smtClean="0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pl-PL" smtClean="0"/>
              <a:t>Kliknij, aby edytować styl</a:t>
            </a:r>
            <a:endParaRPr/>
          </a:p>
        </p:txBody>
      </p:sp>
      <p:sp>
        <p:nvSpPr>
          <p:cNvPr id="8" name="Prostokąt zaokrąglony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l-PL" smtClean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2016-09-01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844" y="1166447"/>
            <a:ext cx="7091361" cy="2793906"/>
          </a:xfrm>
        </p:spPr>
        <p:txBody>
          <a:bodyPr rtlCol="0">
            <a:normAutofit fontScale="90000"/>
          </a:bodyPr>
          <a:lstStyle/>
          <a:p>
            <a:r>
              <a:rPr lang="pl-PL" b="1" dirty="0" smtClean="0">
                <a:latin typeface="Candara" panose="020E0502030303020204" pitchFamily="34" charset="0"/>
              </a:rPr>
              <a:t>Skuteczna </a:t>
            </a:r>
            <a:r>
              <a:rPr lang="pl-PL" b="1" smtClean="0">
                <a:latin typeface="Candara" panose="020E0502030303020204" pitchFamily="34" charset="0"/>
              </a:rPr>
              <a:t>komunikacja </a:t>
            </a:r>
            <a:br>
              <a:rPr lang="pl-PL" b="1" smtClean="0">
                <a:latin typeface="Candara" panose="020E0502030303020204" pitchFamily="34" charset="0"/>
              </a:rPr>
            </a:br>
            <a:r>
              <a:rPr lang="pl-PL" b="1" smtClean="0">
                <a:latin typeface="Candara" panose="020E0502030303020204" pitchFamily="34" charset="0"/>
              </a:rPr>
              <a:t>z </a:t>
            </a:r>
            <a:r>
              <a:rPr lang="pl-PL" b="1" dirty="0" smtClean="0">
                <a:latin typeface="Candara" panose="020E0502030303020204" pitchFamily="34" charset="0"/>
              </a:rPr>
              <a:t>dzieckiem w wieku przedszkolnym </a:t>
            </a:r>
            <a:endParaRPr lang="pl" dirty="0">
              <a:latin typeface="Candara" panose="020E0502030303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644" y="6106981"/>
            <a:ext cx="7091361" cy="838200"/>
          </a:xfrm>
        </p:spPr>
        <p:txBody>
          <a:bodyPr rtlCol="0">
            <a:normAutofit/>
          </a:bodyPr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Karolina Dworska</a:t>
            </a:r>
          </a:p>
          <a:p>
            <a:pPr rtl="0"/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P</a:t>
            </a:r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sycholog, Przedszkole Integracyjne nr 5 w Świdniku 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21853" y="383931"/>
            <a:ext cx="6056555" cy="1200416"/>
          </a:xfrm>
        </p:spPr>
        <p:txBody>
          <a:bodyPr rtlCol="0"/>
          <a:lstStyle/>
          <a:p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</a:rPr>
              <a:t>Zasady komunikacji z dzieckiem</a:t>
            </a:r>
            <a:r>
              <a:rPr lang="pl-PL" dirty="0">
                <a:latin typeface="Candara" panose="020E0502030303020204" pitchFamily="34" charset="0"/>
              </a:rPr>
              <a:t/>
            </a:r>
            <a:br>
              <a:rPr lang="pl-PL" dirty="0">
                <a:latin typeface="Candara" panose="020E0502030303020204" pitchFamily="34" charset="0"/>
              </a:rPr>
            </a:br>
            <a:endParaRPr lang="pl-PL" dirty="0">
              <a:latin typeface="Candara" panose="020E0502030303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54046" y="984139"/>
            <a:ext cx="8600431" cy="4811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0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Akceptowanie uczuć </a:t>
            </a:r>
            <a:r>
              <a:rPr lang="pl-PL" sz="20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dziecka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II</a:t>
            </a:r>
            <a:r>
              <a:rPr lang="pl-PL" sz="2000" dirty="0" smtClean="0">
                <a:latin typeface="Candara" panose="020E0502030303020204" pitchFamily="34" charset="0"/>
              </a:rPr>
              <a:t> Komunikaty typu JA</a:t>
            </a:r>
          </a:p>
          <a:p>
            <a:pPr>
              <a:lnSpc>
                <a:spcPct val="150000"/>
              </a:lnSpc>
            </a:pPr>
            <a:r>
              <a:rPr lang="pl-PL" sz="20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III</a:t>
            </a:r>
            <a:r>
              <a:rPr lang="pl-PL" sz="2000" dirty="0" smtClean="0">
                <a:latin typeface="Candara" panose="020E0502030303020204" pitchFamily="34" charset="0"/>
              </a:rPr>
              <a:t> </a:t>
            </a:r>
            <a:r>
              <a:rPr lang="pl-PL" sz="2000" dirty="0">
                <a:latin typeface="Candara" panose="020E0502030303020204" pitchFamily="34" charset="0"/>
              </a:rPr>
              <a:t>Daj dziecku </a:t>
            </a:r>
            <a:r>
              <a:rPr lang="pl-PL" sz="2000" dirty="0" smtClean="0">
                <a:latin typeface="Candara" panose="020E0502030303020204" pitchFamily="34" charset="0"/>
              </a:rPr>
              <a:t>wybór</a:t>
            </a:r>
            <a:endParaRPr lang="pl-PL" sz="2000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IV </a:t>
            </a:r>
            <a:r>
              <a:rPr lang="pl-PL" sz="2000" dirty="0">
                <a:latin typeface="Candara" panose="020E0502030303020204" pitchFamily="34" charset="0"/>
              </a:rPr>
              <a:t>Udziel informacji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V</a:t>
            </a:r>
            <a:r>
              <a:rPr lang="pl-PL" sz="2000" dirty="0">
                <a:latin typeface="Candara" panose="020E0502030303020204" pitchFamily="34" charset="0"/>
              </a:rPr>
              <a:t> Opisz problem i swoje uczucia z nim związane </a:t>
            </a:r>
            <a:r>
              <a:rPr lang="pl-PL" sz="2000" dirty="0" smtClean="0">
                <a:latin typeface="Candara" panose="020E0502030303020204" pitchFamily="34" charset="0"/>
              </a:rPr>
              <a:t>oraz </a:t>
            </a:r>
            <a:r>
              <a:rPr lang="pl-PL" sz="2000" dirty="0">
                <a:latin typeface="Candara" panose="020E0502030303020204" pitchFamily="34" charset="0"/>
              </a:rPr>
              <a:t>oczekiwane zachowania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VI</a:t>
            </a:r>
            <a:r>
              <a:rPr lang="pl-PL" sz="2000" dirty="0">
                <a:latin typeface="Candara" panose="020E0502030303020204" pitchFamily="34" charset="0"/>
              </a:rPr>
              <a:t> Komunikacja pozytywna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VII</a:t>
            </a:r>
            <a:r>
              <a:rPr lang="pl-PL" sz="2000" dirty="0">
                <a:latin typeface="Candara" panose="020E0502030303020204" pitchFamily="34" charset="0"/>
              </a:rPr>
              <a:t> Krótkie komunikaty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VIII </a:t>
            </a:r>
            <a:r>
              <a:rPr lang="pl-PL" sz="2000" dirty="0">
                <a:latin typeface="Candara" panose="020E0502030303020204" pitchFamily="34" charset="0"/>
              </a:rPr>
              <a:t>Pokaż dziecku jak naprawić szkody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IX</a:t>
            </a:r>
            <a:r>
              <a:rPr lang="pl-PL" sz="2000" dirty="0">
                <a:latin typeface="Candara" panose="020E0502030303020204" pitchFamily="34" charset="0"/>
              </a:rPr>
              <a:t> Nie ulegaj dziecku, gdy łamie zasady, krzyczy, buntuje się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srgbClr val="C00000"/>
                </a:solidFill>
                <a:latin typeface="Candara" panose="020E0502030303020204" pitchFamily="34" charset="0"/>
              </a:rPr>
              <a:t>X</a:t>
            </a:r>
            <a:r>
              <a:rPr lang="pl-PL" sz="2000" dirty="0">
                <a:latin typeface="Candara" panose="020E0502030303020204" pitchFamily="34" charset="0"/>
              </a:rPr>
              <a:t> Wchodzenie w świat dziecka </a:t>
            </a:r>
            <a:endParaRPr lang="pl-PL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8230" y="187346"/>
            <a:ext cx="1134500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Akceptowanie uczuć </a:t>
            </a:r>
            <a:r>
              <a:rPr lang="pl-PL" sz="2000" b="1" dirty="0" smtClean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dziecka</a:t>
            </a:r>
            <a:endParaRPr lang="pl-PL" dirty="0">
              <a:solidFill>
                <a:srgbClr val="C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 świadomości własnych stanów emocjonalnych – rozpoznawania tego co czuję, a później radzenia sobie z emocjami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Pomaga dziecku regulować emocje i radzić sobie z trudnymi sytuacjami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Wyraża empatię i zrozumienie wobec dziecka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Pierwszy krok w nakłonieniu dziecka do współpracy w trudnej sytuacji </a:t>
            </a:r>
            <a:endParaRPr lang="pl-PL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ma złych emocji. Wszystkie uczucia są nam bardzo potrzebne, bo stanowią cenną informację dla nas samych i otoczenia. Pomagają radzić sobie z trudną sytuacją. </a:t>
            </a:r>
            <a:r>
              <a:rPr lang="pl-P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Ważne </a:t>
            </a: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to, co zrobimy z tymi emocjami. Istotne, aby nauczyć dzieci wyrażać emocje w sposób akceptowany społecznie. Nie mówimy do dziecka: </a:t>
            </a:r>
            <a:r>
              <a:rPr lang="pl-P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płacz…, Nie </a:t>
            </a:r>
            <a:r>
              <a:rPr lang="pl-PL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bój </a:t>
            </a:r>
            <a:r>
              <a:rPr lang="pl-PL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się…” </a:t>
            </a: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itp., bo te sformułowania zaprzeczają uczuciom dziecka. Nie mamy wpływu na to, co czujemy, ważne </a:t>
            </a:r>
            <a:r>
              <a:rPr lang="pl-P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to, jak </a:t>
            </a: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sobie z emocjami </a:t>
            </a:r>
            <a:r>
              <a:rPr lang="pl-P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poradzimy.  Aby nauczyć dziecko radzić sobie z emocjami, należy nauczyć je rozpoznawać te emocje u siebie poprzez nazywanie ich. </a:t>
            </a:r>
            <a:endParaRPr lang="pl-PL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748689" y="1298330"/>
            <a:ext cx="7621587" cy="4821116"/>
          </a:xfrm>
        </p:spPr>
        <p:txBody>
          <a:bodyPr rtlCol="0"/>
          <a:lstStyle/>
          <a:p>
            <a:pPr algn="just"/>
            <a:r>
              <a:rPr lang="pl-PL" dirty="0">
                <a:latin typeface="Candara" panose="020E0502030303020204" pitchFamily="34" charset="0"/>
              </a:rPr>
              <a:t>Akceptacja uczuć słowami, to po prostu nazywanie, tego co dziecko czuje, bez oceniania, </a:t>
            </a:r>
            <a:r>
              <a:rPr lang="pl-PL" dirty="0" smtClean="0">
                <a:latin typeface="Candara" panose="020E0502030303020204" pitchFamily="34" charset="0"/>
              </a:rPr>
              <a:t>ośmieszania</a:t>
            </a:r>
            <a:endParaRPr lang="pl-PL" dirty="0">
              <a:latin typeface="Candara" panose="020E0502030303020204" pitchFamily="34" charset="0"/>
            </a:endParaRPr>
          </a:p>
          <a:p>
            <a:pPr algn="just"/>
            <a:r>
              <a:rPr lang="pl-PL" i="1" dirty="0">
                <a:latin typeface="Candara" panose="020E0502030303020204" pitchFamily="34" charset="0"/>
              </a:rPr>
              <a:t>„Widzę, że jesteś bardzo zły na Adasia, bo rozburzył twoją wierzę z klocków”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„</a:t>
            </a:r>
            <a:r>
              <a:rPr lang="pl-PL" i="1" dirty="0">
                <a:latin typeface="Candara" panose="020E0502030303020204" pitchFamily="34" charset="0"/>
              </a:rPr>
              <a:t>Jesteś bardzo smutny bo musimy już wracać do domu, a ty chciałeś jeszcze pobawić się na sali zabaw</a:t>
            </a:r>
            <a:r>
              <a:rPr lang="pl-PL" dirty="0">
                <a:latin typeface="Candara" panose="020E0502030303020204" pitchFamily="34" charset="0"/>
              </a:rPr>
              <a:t>…”. Można dodać: „</a:t>
            </a:r>
            <a:r>
              <a:rPr lang="pl-PL" i="1" dirty="0">
                <a:latin typeface="Candara" panose="020E0502030303020204" pitchFamily="34" charset="0"/>
              </a:rPr>
              <a:t>Rozumiem…, „Czy chciałbyś się przytulić?… </a:t>
            </a:r>
            <a:r>
              <a:rPr lang="pl-PL" dirty="0">
                <a:latin typeface="Candara" panose="020E0502030303020204" pitchFamily="34" charset="0"/>
              </a:rPr>
              <a:t>lub </a:t>
            </a:r>
            <a:r>
              <a:rPr lang="pl-PL" i="1" dirty="0">
                <a:latin typeface="Candara" panose="020E0502030303020204" pitchFamily="34" charset="0"/>
              </a:rPr>
              <a:t>Jak mogę Ci pomóc?” </a:t>
            </a:r>
          </a:p>
          <a:p>
            <a:pPr rtl="0"/>
            <a:endParaRPr lang="en-US" i="1" dirty="0"/>
          </a:p>
        </p:txBody>
      </p:sp>
      <p:sp>
        <p:nvSpPr>
          <p:cNvPr id="5" name="Prostokąt 4"/>
          <p:cNvSpPr/>
          <p:nvPr/>
        </p:nvSpPr>
        <p:spPr>
          <a:xfrm>
            <a:off x="9020908" y="3579531"/>
            <a:ext cx="27778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2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400" b="1" dirty="0" smtClean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Akceptowanie uczuć dziecka</a:t>
            </a:r>
            <a:endParaRPr lang="pl-PL" sz="2400" dirty="0">
              <a:solidFill>
                <a:srgbClr val="C00000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sz="2800" b="1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Akceptowanie uczuć dziecka</a:t>
            </a:r>
            <a:r>
              <a:rPr lang="pl-PL" sz="2800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800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812" y="211015"/>
            <a:ext cx="7964488" cy="592601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/>
              <a:t>„</a:t>
            </a:r>
            <a:r>
              <a:rPr lang="pl-PL" i="1" dirty="0" smtClean="0">
                <a:latin typeface="Candara" panose="020E0502030303020204" pitchFamily="34" charset="0"/>
              </a:rPr>
              <a:t>Mój żółw umarł. Jeszcze dziś rano był żywy</a:t>
            </a:r>
            <a:r>
              <a:rPr lang="pl-PL" dirty="0" smtClean="0">
                <a:latin typeface="Candara" panose="020E0502030303020204" pitchFamily="34" charset="0"/>
              </a:rPr>
              <a:t>”.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       „Jest </a:t>
            </a:r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Ci smutno, bo to był Twój najlepszy przyjaciel… „</a:t>
            </a:r>
            <a:endParaRPr lang="pl-PL" dirty="0" smtClean="0">
              <a:latin typeface="Candara" panose="020E05020303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Candara" panose="020E0502030303020204" pitchFamily="34" charset="0"/>
              </a:rPr>
              <a:t>„</a:t>
            </a:r>
            <a:r>
              <a:rPr lang="pl-PL" i="1" dirty="0" smtClean="0">
                <a:latin typeface="Candara" panose="020E0502030303020204" pitchFamily="34" charset="0"/>
              </a:rPr>
              <a:t>Ktoś ukradł mój nowy, czerwony ołówek”.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>
                <a:latin typeface="Candara" panose="020E0502030303020204" pitchFamily="34" charset="0"/>
              </a:rPr>
              <a:t> </a:t>
            </a:r>
            <a:r>
              <a:rPr lang="pl-PL" i="1" dirty="0" smtClean="0">
                <a:latin typeface="Candara" panose="020E0502030303020204" pitchFamily="34" charset="0"/>
              </a:rPr>
              <a:t>     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„Jesteś zdenerwowana, bo Twój ołówek zniknął, a właśnie chciałaś porysować.” </a:t>
            </a:r>
            <a:endParaRPr lang="pl-PL" i="1" dirty="0" smtClean="0">
              <a:latin typeface="Candara" panose="020E05020303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l-PL" i="1" dirty="0" smtClean="0">
                <a:latin typeface="Candara" panose="020E0502030303020204" pitchFamily="34" charset="0"/>
              </a:rPr>
              <a:t>„Jaś uderzył mnie pięści, ja też go uderzę!”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      „Rozumiem, że jesteś bardzo zły na Jasia za to, że Cię tak potraktował” </a:t>
            </a:r>
          </a:p>
          <a:p>
            <a:pPr algn="just">
              <a:lnSpc>
                <a:spcPct val="120000"/>
              </a:lnSpc>
            </a:pPr>
            <a:r>
              <a:rPr lang="pl-PL" i="1" dirty="0" smtClean="0">
                <a:latin typeface="Candara" panose="020E0502030303020204" pitchFamily="34" charset="0"/>
              </a:rPr>
              <a:t>„Pani powiedziała, że nie możemy wyjść dziś na plac zabaw. Ona jest głupia” 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>
                <a:latin typeface="Candara" panose="020E0502030303020204" pitchFamily="34" charset="0"/>
              </a:rPr>
              <a:t> </a:t>
            </a:r>
            <a:r>
              <a:rPr lang="pl-PL" i="1" dirty="0" smtClean="0">
                <a:latin typeface="Candara" panose="020E0502030303020204" pitchFamily="34" charset="0"/>
              </a:rPr>
              <a:t>      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„Jesteś bardzo zła na Panią, bo bardzo lubisz bawić się na placu zbaw…” </a:t>
            </a:r>
            <a:endParaRPr lang="pl-PL" i="1" dirty="0" smtClean="0">
              <a:latin typeface="Candara" panose="020E0502030303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l-PL" i="1" dirty="0" smtClean="0">
                <a:latin typeface="Candara" panose="020E0502030303020204" pitchFamily="34" charset="0"/>
              </a:rPr>
              <a:t>„Nie potrafię rysować. Nic mi nie wychodzi”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     „Rozumiem, że rysowanie jest dla Ciebie trudne” </a:t>
            </a:r>
          </a:p>
          <a:p>
            <a:pPr algn="just">
              <a:lnSpc>
                <a:spcPct val="120000"/>
              </a:lnSpc>
            </a:pPr>
            <a:r>
              <a:rPr lang="pl-PL" i="1" dirty="0" smtClean="0">
                <a:latin typeface="Candara" panose="020E0502030303020204" pitchFamily="34" charset="0"/>
              </a:rPr>
              <a:t>„Nie lubię już Ani”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          „Jesteś zła na Anię i nie masz ochotę się z nią bawić” </a:t>
            </a:r>
          </a:p>
          <a:p>
            <a:endParaRPr lang="pl-PL" i="1" dirty="0" smtClean="0">
              <a:latin typeface="Candara" panose="020E0502030303020204" pitchFamily="34" charset="0"/>
            </a:endParaRPr>
          </a:p>
          <a:p>
            <a:endParaRPr lang="pl-PL" i="1" dirty="0"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andara" panose="020E0502030303020204" pitchFamily="34" charset="0"/>
              </a:rPr>
              <a:t>ĆWICZENIE</a:t>
            </a:r>
            <a:endParaRPr lang="pl-PL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84678" y="2734677"/>
            <a:ext cx="2753336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II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 Komunikaty typu JA</a:t>
            </a:r>
            <a:r>
              <a:rPr lang="pl-PL" dirty="0">
                <a:latin typeface="Candara" panose="020E0502030303020204" pitchFamily="34" charset="0"/>
              </a:rPr>
              <a:t/>
            </a:r>
            <a:br>
              <a:rPr lang="pl-PL" dirty="0">
                <a:latin typeface="Candara" panose="020E0502030303020204" pitchFamily="34" charset="0"/>
              </a:rPr>
            </a:br>
            <a:endParaRPr lang="pl-PL" dirty="0">
              <a:latin typeface="Candara" panose="020E0502030303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7098" y="1025770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Stosowanie </a:t>
            </a:r>
            <a:r>
              <a:rPr lang="pl-PL" dirty="0">
                <a:latin typeface="Candara" panose="020E0502030303020204" pitchFamily="34" charset="0"/>
              </a:rPr>
              <a:t>komunikatów typu ja, zachęca dziecko do współpracy, wyraża problem bez atakowania dziecka.  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Zamiast powiedzieć: „</a:t>
            </a:r>
            <a:r>
              <a:rPr lang="pl-PL" i="1" dirty="0">
                <a:latin typeface="Candara" panose="020E0502030303020204" pitchFamily="34" charset="0"/>
              </a:rPr>
              <a:t>Ty nigdy nie sprzątasz po sobie zabawek” </a:t>
            </a:r>
            <a:r>
              <a:rPr lang="pl-PL" dirty="0">
                <a:latin typeface="Candara" panose="020E0502030303020204" pitchFamily="34" charset="0"/>
              </a:rPr>
              <a:t>powiedź: </a:t>
            </a:r>
            <a:r>
              <a:rPr lang="pl-PL" dirty="0" smtClean="0">
                <a:latin typeface="Candara" panose="020E0502030303020204" pitchFamily="34" charset="0"/>
              </a:rPr>
              <a:t>„</a:t>
            </a:r>
            <a:r>
              <a:rPr lang="pl-PL" i="1" dirty="0" smtClean="0">
                <a:latin typeface="Candara" panose="020E0502030303020204" pitchFamily="34" charset="0"/>
              </a:rPr>
              <a:t>Jestem zdenerwowana, </a:t>
            </a:r>
            <a:r>
              <a:rPr lang="pl-PL" i="1" dirty="0">
                <a:latin typeface="Candara" panose="020E0502030303020204" pitchFamily="34" charset="0"/>
              </a:rPr>
              <a:t>bo zabawki nie są posprzątane</a:t>
            </a:r>
            <a:r>
              <a:rPr lang="pl-PL" dirty="0">
                <a:latin typeface="Candara" panose="020E0502030303020204" pitchFamily="34" charset="0"/>
              </a:rPr>
              <a:t>”</a:t>
            </a: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Zamiast powiedzieć: „</a:t>
            </a:r>
            <a:r>
              <a:rPr lang="pl-PL" i="1" dirty="0" smtClean="0">
                <a:latin typeface="Candara" panose="020E0502030303020204" pitchFamily="34" charset="0"/>
              </a:rPr>
              <a:t>Ty </a:t>
            </a:r>
            <a:r>
              <a:rPr lang="pl-PL" i="1" dirty="0">
                <a:latin typeface="Candara" panose="020E0502030303020204" pitchFamily="34" charset="0"/>
              </a:rPr>
              <a:t>zawsze niszczysz moje rzeczy</a:t>
            </a:r>
            <a:r>
              <a:rPr lang="pl-PL" dirty="0" smtClean="0">
                <a:latin typeface="Candara" panose="020E0502030303020204" pitchFamily="34" charset="0"/>
              </a:rPr>
              <a:t>… powiedz: „</a:t>
            </a:r>
            <a:r>
              <a:rPr lang="pl-PL" i="1" dirty="0" smtClean="0">
                <a:latin typeface="Candara" panose="020E0502030303020204" pitchFamily="34" charset="0"/>
              </a:rPr>
              <a:t>Jestem </a:t>
            </a:r>
            <a:r>
              <a:rPr lang="pl-PL" i="1" dirty="0">
                <a:latin typeface="Candara" panose="020E0502030303020204" pitchFamily="34" charset="0"/>
              </a:rPr>
              <a:t>smutna, gdy niszczysz moje rzeczy… „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77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II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 Komunikaty typu JA</a:t>
            </a:r>
            <a:r>
              <a:rPr lang="pl-PL" dirty="0">
                <a:latin typeface="Candara" panose="020E0502030303020204" pitchFamily="34" charset="0"/>
              </a:rPr>
              <a:t/>
            </a:r>
            <a:br>
              <a:rPr lang="pl-PL" dirty="0">
                <a:latin typeface="Candara" panose="020E0502030303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813" y="533400"/>
            <a:ext cx="999551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gra piłką w salonie. 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„Denerwuję się, gdy grasz w piłkę w salonie, bo możesz rozbić telewizor albo wazon. „</a:t>
            </a: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endParaRPr lang="pl-PL" i="1" dirty="0" smtClean="0"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biega z kanapką po pokoju. 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„Nie podoba mi się, że biegasz z kanapką, bo możesz </a:t>
            </a:r>
          </a:p>
          <a:p>
            <a:pPr marL="45720" indent="0" algn="just">
              <a:buNone/>
            </a:pPr>
            <a:r>
              <a:rPr lang="pl-PL" i="1" dirty="0">
                <a:solidFill>
                  <a:srgbClr val="C00000"/>
                </a:solidFill>
                <a:latin typeface="Candara" panose="020E0502030303020204" pitchFamily="34" charset="0"/>
              </a:rPr>
              <a:t>s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ię zadławić”. </a:t>
            </a: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endParaRPr lang="pl-PL" i="1" dirty="0" smtClean="0">
              <a:latin typeface="Candara" panose="020E0502030303020204" pitchFamily="34" charset="0"/>
            </a:endParaRPr>
          </a:p>
          <a:p>
            <a:endParaRPr lang="pl-PL" i="1" dirty="0">
              <a:latin typeface="Candara" panose="020E0502030303020204" pitchFamily="34" charset="0"/>
            </a:endParaRPr>
          </a:p>
          <a:p>
            <a:endParaRPr lang="pl-PL" i="1" dirty="0" smtClean="0">
              <a:latin typeface="Candara" panose="020E0502030303020204" pitchFamily="34" charset="0"/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1800" dirty="0">
                <a:latin typeface="Candara" panose="020E0502030303020204" pitchFamily="34" charset="0"/>
              </a:rPr>
              <a:t>ĆWICZENIE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12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III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Daj dziecku wybór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</a:t>
            </a:r>
            <a:r>
              <a:rPr lang="pl-PL" dirty="0">
                <a:latin typeface="Candara" panose="020E0502030303020204" pitchFamily="34" charset="0"/>
              </a:rPr>
              <a:t>buntuje się, bo odkrywa swoją autonomię. Jak każda istota, chce decydować o sobie. Ważne, aby ciągle nie strofować dziecka, bo to wpływa na samoocenę, samoświadomość dziecka. Dobrze więc mądrze kierować dzieckiem i umożliwiać decydowanie, kiedy tylko jest taka możliwość: ubranie do przedszkola, </a:t>
            </a:r>
            <a:r>
              <a:rPr lang="pl-PL" dirty="0" smtClean="0">
                <a:latin typeface="Candara" panose="020E0502030303020204" pitchFamily="34" charset="0"/>
              </a:rPr>
              <a:t>zabawa </a:t>
            </a:r>
            <a:r>
              <a:rPr lang="pl-PL" dirty="0">
                <a:latin typeface="Candara" panose="020E0502030303020204" pitchFamily="34" charset="0"/>
              </a:rPr>
              <a:t>klockami czy puzzle itp. 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Zasada pozornego wyboru:</a:t>
            </a:r>
          </a:p>
          <a:p>
            <a:pPr marL="45720" indent="0" algn="just">
              <a:buNone/>
            </a:pPr>
            <a:r>
              <a:rPr lang="pl-PL" i="1" dirty="0">
                <a:latin typeface="Candara" panose="020E0502030303020204" pitchFamily="34" charset="0"/>
              </a:rPr>
              <a:t>Wolisz iść na spacer czy plac zabaw? </a:t>
            </a:r>
            <a:r>
              <a:rPr lang="pl-PL" dirty="0">
                <a:latin typeface="Candara" panose="020E0502030303020204" pitchFamily="34" charset="0"/>
              </a:rPr>
              <a:t>– dajemy dziecku wybierać spośród ograniczonej liczby możliwości, które akceptujemy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18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76066" y="2013707"/>
            <a:ext cx="2743201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III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Daj dziecku wybór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100" dirty="0" smtClean="0">
                <a:latin typeface="Candara" panose="020E0502030303020204" pitchFamily="34" charset="0"/>
              </a:rPr>
              <a:t>Dziecko nie chce założyć butów</a:t>
            </a:r>
          </a:p>
          <a:p>
            <a:pPr marL="45720" indent="0" algn="just">
              <a:buNone/>
            </a:pPr>
            <a:r>
              <a:rPr lang="pl-PL" sz="2100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„Zakładasz adidasy czy sandały”</a:t>
            </a:r>
          </a:p>
          <a:p>
            <a:pPr marL="45720" indent="0" algn="just">
              <a:buNone/>
            </a:pPr>
            <a:r>
              <a:rPr lang="pl-PL" sz="2100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„Chcesz założyć najpierw buty czy kurtkę?”</a:t>
            </a:r>
          </a:p>
          <a:p>
            <a:pPr marL="45720" indent="0" algn="just">
              <a:buNone/>
            </a:pPr>
            <a:endParaRPr lang="pl-PL" sz="2100" dirty="0" smtClean="0">
              <a:latin typeface="Candara" panose="020E0502030303020204" pitchFamily="34" charset="0"/>
            </a:endParaRPr>
          </a:p>
          <a:p>
            <a:pPr algn="just"/>
            <a:r>
              <a:rPr lang="pl-PL" sz="2100" dirty="0" smtClean="0">
                <a:latin typeface="Candara" panose="020E0502030303020204" pitchFamily="34" charset="0"/>
              </a:rPr>
              <a:t>Dziecko chce bawić się na ulicy </a:t>
            </a:r>
          </a:p>
          <a:p>
            <a:pPr marL="45720" indent="0" algn="just">
              <a:buNone/>
            </a:pPr>
            <a:r>
              <a:rPr lang="pl-PL" sz="2100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„Wolisz bawić się w na placu zabaw czy iść na spacer?”</a:t>
            </a:r>
          </a:p>
          <a:p>
            <a:endParaRPr lang="pl-PL" sz="2100" dirty="0"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99484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>
                <a:solidFill>
                  <a:schemeClr val="tx1"/>
                </a:solidFill>
                <a:latin typeface="Candara" panose="020E0502030303020204" pitchFamily="34" charset="0"/>
              </a:rPr>
              <a:t>IV</a:t>
            </a:r>
            <a:r>
              <a:rPr lang="pl-PL" sz="2800" b="1" dirty="0">
                <a:latin typeface="Candara" panose="020E0502030303020204" pitchFamily="34" charset="0"/>
              </a:rPr>
              <a:t> </a:t>
            </a:r>
            <a:r>
              <a:rPr lang="pl-PL" sz="2800" b="1" dirty="0">
                <a:solidFill>
                  <a:srgbClr val="C00000"/>
                </a:solidFill>
                <a:latin typeface="Candara" panose="020E0502030303020204" pitchFamily="34" charset="0"/>
              </a:rPr>
              <a:t>Udziel informacji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Pewne </a:t>
            </a:r>
            <a:r>
              <a:rPr lang="pl-PL" dirty="0">
                <a:latin typeface="Candara" panose="020E0502030303020204" pitchFamily="34" charset="0"/>
              </a:rPr>
              <a:t>informacje wydają się oczywiste dla dorosłych. Jednak dziecko dopiero poznaje świat i uczy się zasad w nim panujących. Należy wprowadzać dzieci w funkcjonowanie świata w sposób cierpliwy i empatyczny, mówiąc spokojnie ale zdecydowanie: 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„</a:t>
            </a:r>
            <a:r>
              <a:rPr lang="pl-PL" i="1" dirty="0">
                <a:latin typeface="Candara" panose="020E0502030303020204" pitchFamily="34" charset="0"/>
              </a:rPr>
              <a:t>Chusteczki wyrzuca się do śmieci.”</a:t>
            </a:r>
          </a:p>
          <a:p>
            <a:pPr algn="just"/>
            <a:r>
              <a:rPr lang="pl-PL" i="1" dirty="0">
                <a:latin typeface="Candara" panose="020E0502030303020204" pitchFamily="34" charset="0"/>
              </a:rPr>
              <a:t>„Wodę należy zakręcić, po umyciu rąk”</a:t>
            </a:r>
          </a:p>
          <a:p>
            <a:pPr algn="just"/>
            <a:r>
              <a:rPr lang="pl-PL" i="1" dirty="0">
                <a:latin typeface="Candara" panose="020E0502030303020204" pitchFamily="34" charset="0"/>
              </a:rPr>
              <a:t>„Zamykaj drzwi po wejściu do domu”</a:t>
            </a:r>
          </a:p>
          <a:p>
            <a:pPr marL="4572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5584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22250" y="1881823"/>
            <a:ext cx="2743201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IV</a:t>
            </a:r>
            <a:r>
              <a:rPr lang="pl-PL" sz="2400" b="1" dirty="0">
                <a:latin typeface="Candara" panose="020E0502030303020204" pitchFamily="34" charset="0"/>
              </a:rPr>
              <a:t> </a:t>
            </a:r>
            <a:r>
              <a:rPr lang="pl-PL" sz="2400" b="1" dirty="0">
                <a:solidFill>
                  <a:srgbClr val="C00000"/>
                </a:solidFill>
                <a:latin typeface="Candara" panose="020E0502030303020204" pitchFamily="34" charset="0"/>
              </a:rPr>
              <a:t>Udziel informacji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812" y="533400"/>
            <a:ext cx="7728437" cy="52959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zostawia brudne ubrania na środku salonu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„Brudne ubrania należy zanieść do kosza na pranie”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wylewa wodę z wanny i zalewa łazienkę</a:t>
            </a:r>
          </a:p>
          <a:p>
            <a:pPr marL="45720" indent="0" algn="just">
              <a:buNone/>
            </a:pPr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Woda nie powinna wylewać się z wanny, bo może zalać sąsiadów pod nami”. </a:t>
            </a:r>
          </a:p>
          <a:p>
            <a:pPr marL="45720" indent="0" algn="just">
              <a:buNone/>
            </a:pPr>
            <a:endParaRPr lang="pl-PL" i="1" dirty="0" smtClean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bawi się palącą się świeczką</a:t>
            </a:r>
            <a:endParaRPr lang="pl-PL" dirty="0">
              <a:latin typeface="Candara" panose="020E0502030303020204" pitchFamily="34" charset="0"/>
            </a:endParaRP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„Gdy świeczka się przewróci może spowodować pożar.” </a:t>
            </a:r>
          </a:p>
          <a:p>
            <a:endParaRPr lang="pl-PL" dirty="0"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3908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Plan wystąpienia</a:t>
            </a:r>
            <a:endParaRPr lang="en-US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460867" y="2013438"/>
            <a:ext cx="9372600" cy="4114800"/>
          </a:xfrm>
        </p:spPr>
        <p:txBody>
          <a:bodyPr rtlCol="0">
            <a:normAutofit/>
          </a:bodyPr>
          <a:lstStyle/>
          <a:p>
            <a:pPr marL="502920" indent="-457200" rtl="0">
              <a:buFont typeface="+mj-lt"/>
              <a:buAutoNum type="arabicPeriod"/>
            </a:pPr>
            <a:r>
              <a:rPr lang="pl" sz="2400" dirty="0" smtClean="0">
                <a:latin typeface="Candara" panose="020E0502030303020204" pitchFamily="34" charset="0"/>
              </a:rPr>
              <a:t>Krótko o rozwoju dzieci w wieku przedszkolnym</a:t>
            </a:r>
            <a:endParaRPr lang="pl" sz="2400" dirty="0">
              <a:latin typeface="Candara" panose="020E0502030303020204" pitchFamily="34" charset="0"/>
            </a:endParaRPr>
          </a:p>
          <a:p>
            <a:pPr marL="502920" indent="-457200" rtl="0">
              <a:buFont typeface="+mj-lt"/>
              <a:buAutoNum type="arabicPeriod"/>
            </a:pPr>
            <a:r>
              <a:rPr lang="pl-PL" sz="2400" dirty="0" smtClean="0">
                <a:latin typeface="Candara" panose="020E0502030303020204" pitchFamily="34" charset="0"/>
              </a:rPr>
              <a:t>Kilka słów o procesie wychowania</a:t>
            </a:r>
            <a:endParaRPr lang="pl" sz="2400" dirty="0">
              <a:latin typeface="Candara" panose="020E0502030303020204" pitchFamily="34" charset="0"/>
            </a:endParaRPr>
          </a:p>
          <a:p>
            <a:pPr marL="502920" indent="-457200" rtl="0">
              <a:buFont typeface="+mj-lt"/>
              <a:buAutoNum type="arabicPeriod"/>
            </a:pPr>
            <a:r>
              <a:rPr lang="pl" sz="2400" dirty="0" smtClean="0">
                <a:latin typeface="Candara" panose="020E0502030303020204" pitchFamily="34" charset="0"/>
              </a:rPr>
              <a:t>Zasady komunikacji z dzieckiem w wieku przedszkolnym</a:t>
            </a:r>
            <a:endParaRPr lang="pl" sz="2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4473" y="2934978"/>
            <a:ext cx="2743201" cy="232217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V</a:t>
            </a:r>
            <a:r>
              <a:rPr lang="pl-PL" b="1" dirty="0" smtClean="0">
                <a:latin typeface="Candara" panose="020E0502030303020204" pitchFamily="34" charset="0"/>
              </a:rPr>
              <a:t> </a:t>
            </a:r>
            <a:r>
              <a:rPr lang="pl-PL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Opisz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problem i swoje uczucia z nim związane i oczekiwane zachowania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7775" y="726831"/>
            <a:ext cx="6858000" cy="4800600"/>
          </a:xfrm>
        </p:spPr>
        <p:txBody>
          <a:bodyPr>
            <a:normAutofit/>
          </a:bodyPr>
          <a:lstStyle/>
          <a:p>
            <a:pPr algn="just"/>
            <a:r>
              <a:rPr lang="pl-PL" sz="2200" dirty="0" smtClean="0">
                <a:latin typeface="Candara" panose="020E0502030303020204" pitchFamily="34" charset="0"/>
              </a:rPr>
              <a:t>Problematyczne </a:t>
            </a:r>
            <a:r>
              <a:rPr lang="pl-PL" sz="2200" dirty="0">
                <a:latin typeface="Candara" panose="020E0502030303020204" pitchFamily="34" charset="0"/>
              </a:rPr>
              <a:t>dla rodzica zachowanie należy często przedstawić dziecku, opisać je i wytłumaczyć. Należy też przedstawić swoje oczekiwania, aby dziecko wiedziało, co może zrobić. </a:t>
            </a:r>
          </a:p>
          <a:p>
            <a:pPr algn="just"/>
            <a:r>
              <a:rPr lang="pl-PL" sz="2200" dirty="0">
                <a:latin typeface="Candara" panose="020E0502030303020204" pitchFamily="34" charset="0"/>
              </a:rPr>
              <a:t>„ </a:t>
            </a:r>
            <a:r>
              <a:rPr lang="pl-PL" sz="2200" i="1" dirty="0">
                <a:latin typeface="Candara" panose="020E0502030303020204" pitchFamily="34" charset="0"/>
              </a:rPr>
              <a:t>Nie podoba mi się, że jedzenie leży na podłodze. </a:t>
            </a:r>
            <a:r>
              <a:rPr lang="pl-PL" sz="2200" i="1" dirty="0" smtClean="0">
                <a:latin typeface="Candara" panose="020E0502030303020204" pitchFamily="34" charset="0"/>
              </a:rPr>
              <a:t>Okruchy </a:t>
            </a:r>
            <a:r>
              <a:rPr lang="pl-PL" sz="2200" i="1" dirty="0">
                <a:latin typeface="Candara" panose="020E0502030303020204" pitchFamily="34" charset="0"/>
              </a:rPr>
              <a:t>roznoszą się po całym domu i jest brudno. Chciałabym abyś podniósł ciasteczka i położył je na stole…”</a:t>
            </a:r>
          </a:p>
          <a:p>
            <a:pPr algn="just"/>
            <a:r>
              <a:rPr lang="pl-PL" sz="2200" i="1" dirty="0">
                <a:latin typeface="Candara" panose="020E0502030303020204" pitchFamily="34" charset="0"/>
              </a:rPr>
              <a:t>„Gdy zostawiasz na dywanie małe klocki, boje się że twoja młodsza siostra je zje i się zadławi. Proszę odkładaj klocki po zabawie do pudełka. „</a:t>
            </a:r>
          </a:p>
        </p:txBody>
      </p:sp>
    </p:spTree>
    <p:extLst>
      <p:ext uri="{BB962C8B-B14F-4D97-AF65-F5344CB8AC3E}">
        <p14:creationId xmlns:p14="http://schemas.microsoft.com/office/powerpoint/2010/main" val="17629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Opisz problem i swoje uczucia z nim związane </a:t>
            </a:r>
            <a:r>
              <a:rPr lang="pl-PL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oraz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oczekiwane zachowania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4537" y="1175238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rysuje po </a:t>
            </a:r>
            <a:r>
              <a:rPr lang="pl-PL" dirty="0">
                <a:latin typeface="Candara" panose="020E0502030303020204" pitchFamily="34" charset="0"/>
              </a:rPr>
              <a:t>ś</a:t>
            </a:r>
            <a:r>
              <a:rPr lang="pl-PL" dirty="0" smtClean="0">
                <a:latin typeface="Candara" panose="020E0502030303020204" pitchFamily="34" charset="0"/>
              </a:rPr>
              <a:t>cianie flamastrem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„Nie podoba mi się i złoszczę się gdy rysujesz flamastrem po ścianie. Ten flamaster jest bardzo trudno zmyć i ściana zostaje brudna. Chcę abyś rysował na kartce lub tablicy.”</a:t>
            </a: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1800" dirty="0"/>
              <a:t>ĆWICZENIE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4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62927" y="2514870"/>
            <a:ext cx="2743201" cy="2322178"/>
          </a:xfrm>
        </p:spPr>
        <p:txBody>
          <a:bodyPr/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VI</a:t>
            </a:r>
            <a:r>
              <a:rPr lang="pl-PL" b="1" dirty="0" smtClean="0">
                <a:latin typeface="Candara" panose="020E0502030303020204" pitchFamily="34" charset="0"/>
              </a:rPr>
              <a:t> </a:t>
            </a:r>
            <a:r>
              <a:rPr lang="pl-PL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Komunikacja pozytywna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8498" y="1166446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Komunikacja </a:t>
            </a:r>
            <a:r>
              <a:rPr lang="pl-PL" dirty="0">
                <a:latin typeface="Candara" panose="020E0502030303020204" pitchFamily="34" charset="0"/>
              </a:rPr>
              <a:t>pozytywna polega na omijaniu słowa „NIE” w komunikacji np. zamiast powiedzieć: </a:t>
            </a:r>
            <a:r>
              <a:rPr lang="pl-PL" i="1" dirty="0">
                <a:latin typeface="Candara" panose="020E0502030303020204" pitchFamily="34" charset="0"/>
              </a:rPr>
              <a:t>„Nie wchodź na parapet, </a:t>
            </a:r>
            <a:r>
              <a:rPr lang="pl-PL" dirty="0">
                <a:latin typeface="Candara" panose="020E0502030303020204" pitchFamily="34" charset="0"/>
              </a:rPr>
              <a:t>powiedz:</a:t>
            </a:r>
            <a:r>
              <a:rPr lang="pl-PL" i="1" dirty="0">
                <a:latin typeface="Candara" panose="020E0502030303020204" pitchFamily="34" charset="0"/>
              </a:rPr>
              <a:t> Zejdź z parapetu”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Dzieci nie lubią zakazów. Wolą usłyszeć co mogą zrobić, niż to co jest im zabronione. Poza tym, często po prostu nie słyszą słowa „NIE”.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99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VI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Komunikacja pozytywna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813" y="533400"/>
            <a:ext cx="8157918" cy="4800600"/>
          </a:xfrm>
        </p:spPr>
        <p:txBody>
          <a:bodyPr/>
          <a:lstStyle/>
          <a:p>
            <a:pPr algn="just"/>
            <a:r>
              <a:rPr lang="pl-PL" i="1" dirty="0" smtClean="0">
                <a:latin typeface="Candara" panose="020E0502030303020204" pitchFamily="34" charset="0"/>
              </a:rPr>
              <a:t>„Nie skacz na łóżku”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„Zejdź z łóżka” / „Poskacz na trampolinie.”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i="1" dirty="0" smtClean="0">
                <a:latin typeface="Candara" panose="020E0502030303020204" pitchFamily="34" charset="0"/>
              </a:rPr>
              <a:t>„Nie biegaj w domu”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„Wolniej. / Idź powoli. / Biegać można na zewnątrz.” 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i="1" dirty="0" smtClean="0">
                <a:latin typeface="Candara" panose="020E0502030303020204" pitchFamily="34" charset="0"/>
              </a:rPr>
              <a:t>„Nie chodź po książce” 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„Zejdź z książki. / Odłóż książkę na półkę. „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7197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VII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Krótkie komunikaty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0913" y="1263161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Wykłady </a:t>
            </a:r>
            <a:r>
              <a:rPr lang="pl-PL" dirty="0">
                <a:latin typeface="Candara" panose="020E0502030303020204" pitchFamily="34" charset="0"/>
              </a:rPr>
              <a:t>i długie przemówienia nie trafiają do dziecka. Po czasie dziecko wyłącza się i nie słucha osoby dorosłej. Co więcej, pamięć dziecka wciąż rozwija się a jej zasoby są ograniczone, co powoduje, że dziecko choćby chciało, nie zapamięta wypowiedzi dorosłego. Stosuj krótkie komunikaty wyrażające oczekiwania: „</a:t>
            </a:r>
            <a:r>
              <a:rPr lang="pl-PL" i="1" dirty="0">
                <a:latin typeface="Candara" panose="020E0502030303020204" pitchFamily="34" charset="0"/>
              </a:rPr>
              <a:t>Usiądź przy stole…,  Załóż </a:t>
            </a:r>
            <a:r>
              <a:rPr lang="pl-PL" i="1" dirty="0" smtClean="0">
                <a:latin typeface="Candara" panose="020E0502030303020204" pitchFamily="34" charset="0"/>
              </a:rPr>
              <a:t>okulary”</a:t>
            </a:r>
            <a:endParaRPr lang="pl-PL" i="1" dirty="0">
              <a:latin typeface="Candara" panose="020E0502030303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38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VII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Krótkie komunikaty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682" y="533400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zapomina założyć czapkę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„Czapka” /  „Załóż czapkę” 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wchodzi w brudnych butach do domu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„Buty” /  „Zdejmij buty” 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zapomina zgasić światło w pokoju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„Światło” / „Zgaś światło” </a:t>
            </a: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837612" y="4599655"/>
            <a:ext cx="2743200" cy="113181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7312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VIII</a:t>
            </a:r>
            <a:r>
              <a:rPr lang="pl-PL" b="1" dirty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Pokaż dziecku jak naprawić szkody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8644" y="1456592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ZAMIAST KARANIA</a:t>
            </a:r>
            <a:r>
              <a:rPr lang="pl-PL" dirty="0" smtClean="0">
                <a:latin typeface="Candara" panose="020E0502030303020204" pitchFamily="34" charset="0"/>
              </a:rPr>
              <a:t>, warto </a:t>
            </a:r>
            <a:r>
              <a:rPr lang="pl-PL" dirty="0">
                <a:latin typeface="Candara" panose="020E0502030303020204" pitchFamily="34" charset="0"/>
              </a:rPr>
              <a:t>uczyć dziecko naturalnych konsekwencji swoich </a:t>
            </a:r>
            <a:r>
              <a:rPr lang="pl-PL" dirty="0" err="1">
                <a:latin typeface="Candara" panose="020E0502030303020204" pitchFamily="34" charset="0"/>
              </a:rPr>
              <a:t>zachowań</a:t>
            </a:r>
            <a:r>
              <a:rPr lang="pl-PL" dirty="0">
                <a:latin typeface="Candara" panose="020E0502030303020204" pitchFamily="34" charset="0"/>
              </a:rPr>
              <a:t> oraz dawać mu możliwość naprawienia swoich szkód: </a:t>
            </a:r>
          </a:p>
          <a:p>
            <a:pPr algn="just"/>
            <a:r>
              <a:rPr lang="pl-PL" dirty="0">
                <a:latin typeface="Candara" panose="020E0502030303020204" pitchFamily="34" charset="0"/>
              </a:rPr>
              <a:t>„</a:t>
            </a:r>
            <a:r>
              <a:rPr lang="pl-PL" i="1" dirty="0">
                <a:latin typeface="Candara" panose="020E0502030303020204" pitchFamily="34" charset="0"/>
              </a:rPr>
              <a:t>Wylałeś sok, teraz należy go pościerać”</a:t>
            </a:r>
          </a:p>
          <a:p>
            <a:pPr algn="just"/>
            <a:r>
              <a:rPr lang="pl-PL" i="1" dirty="0">
                <a:latin typeface="Candara" panose="020E0502030303020204" pitchFamily="34" charset="0"/>
              </a:rPr>
              <a:t>„Rozsypałaś klocki, teraz je posprzątaj”</a:t>
            </a:r>
          </a:p>
          <a:p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6061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83797" y="1899408"/>
            <a:ext cx="2743201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VIII</a:t>
            </a:r>
            <a:r>
              <a:rPr lang="pl-PL" b="1" dirty="0">
                <a:latin typeface="Candara" panose="020E050203030302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Pokaż dziecku jak naprawić szkody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1444" y="252046"/>
            <a:ext cx="7656756" cy="4829908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kopie kolegę w piaskownicy</a:t>
            </a:r>
          </a:p>
          <a:p>
            <a:pPr marL="45720" indent="0" algn="just">
              <a:buNone/>
            </a:pPr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</a:t>
            </a: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Jeśli zrobiłeś komuś krzywdę, należy przeprosić”. 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wysypuje płatki z miski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„Wysypane płatki należy pozbierać” </a:t>
            </a:r>
          </a:p>
          <a:p>
            <a:pPr marL="45720" indent="0" algn="just">
              <a:buNone/>
            </a:pP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rysuje książeczkę koleżanki </a:t>
            </a:r>
          </a:p>
          <a:p>
            <a:pPr marL="45720" indent="0" algn="just">
              <a:buNone/>
            </a:pPr>
            <a:r>
              <a:rPr lang="pl-PL" i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„Porysowaną książkę należy odkupić lub oddać koleżance jedną ze swoich książek” </a:t>
            </a:r>
            <a:endParaRPr lang="pl-PL" i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216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43119" y="2848977"/>
            <a:ext cx="2743201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IX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Nie ulegaj dziecku, gdy łamie zasady, krzyczy, buntuje się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97097" y="1500554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W </a:t>
            </a:r>
            <a:r>
              <a:rPr lang="pl-PL" dirty="0">
                <a:latin typeface="Candara" panose="020E0502030303020204" pitchFamily="34" charset="0"/>
              </a:rPr>
              <a:t>sytuacji, gdy dziecko buntuje się, płacze głośno, krzyczy, ważne, aby zachować spokój.  Stanowczo, spokojnie i krótko mów do dziecka. Czekaj, aż dziecko uspokoi się i porozmawiaj z nim, wyjaśnij sytuację, gdy jest już spokojne.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1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IX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Nie ulegaj dziecku, gdy łamie zasady, krzyczy, buntuje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Dziecko robi awanturę w sklepie, krzyczy bo chce aby kupić mu czekoladę. </a:t>
            </a:r>
          </a:p>
          <a:p>
            <a:pPr marL="45720" indent="0" algn="just">
              <a:buNone/>
            </a:pPr>
            <a:endParaRPr lang="pl-PL" dirty="0" smtClean="0">
              <a:latin typeface="Candara" panose="020E0502030303020204" pitchFamily="34" charset="0"/>
            </a:endParaRPr>
          </a:p>
          <a:p>
            <a:pPr marL="45720" indent="0" algn="just">
              <a:buNone/>
            </a:pPr>
            <a:r>
              <a:rPr lang="pl-PL" dirty="0" smtClean="0">
                <a:latin typeface="Candara" panose="020E0502030303020204" pitchFamily="34" charset="0"/>
              </a:rPr>
              <a:t>Powiedź spokojnie ale stanowczo: </a:t>
            </a:r>
            <a:r>
              <a:rPr lang="pl-PL" i="1" dirty="0" smtClean="0">
                <a:latin typeface="Candara" panose="020E0502030303020204" pitchFamily="34" charset="0"/>
              </a:rPr>
              <a:t>„Nie kupimy dziś czekolady, bo mamy dużo słodyczy w domu.” </a:t>
            </a:r>
            <a:r>
              <a:rPr lang="pl-PL" dirty="0" smtClean="0">
                <a:latin typeface="Candara" panose="020E0502030303020204" pitchFamily="34" charset="0"/>
              </a:rPr>
              <a:t>Jeśli dziecko nadal krzyczy, czekamy spokojnie aż się uspokoi i mówimy: „</a:t>
            </a:r>
            <a:r>
              <a:rPr lang="pl-PL" i="1" dirty="0" smtClean="0">
                <a:latin typeface="Candara" panose="020E0502030303020204" pitchFamily="34" charset="0"/>
              </a:rPr>
              <a:t>Gdy będziesz gotowy iść dalej, daj mi znać, czekam na Ciebie.”  </a:t>
            </a:r>
          </a:p>
          <a:p>
            <a:pPr marL="45720" indent="0" algn="just">
              <a:buNone/>
            </a:pPr>
            <a:endParaRPr lang="pl-PL" dirty="0">
              <a:latin typeface="Candara" panose="020E0502030303020204" pitchFamily="34" charset="0"/>
            </a:endParaRPr>
          </a:p>
          <a:p>
            <a:pPr marL="45720" indent="0" algn="just">
              <a:buNone/>
            </a:pPr>
            <a:r>
              <a:rPr lang="pl-PL" dirty="0" smtClean="0">
                <a:latin typeface="Candara" panose="020E0502030303020204" pitchFamily="34" charset="0"/>
              </a:rPr>
              <a:t>Rozmawiamy o całej sytuacji w domu, gdy dziecko jest już w pełni spokojne i zadowolone. </a:t>
            </a:r>
          </a:p>
          <a:p>
            <a:pPr marL="45720" indent="0" algn="just">
              <a:buNone/>
            </a:pPr>
            <a:r>
              <a:rPr lang="pl-PL" dirty="0" smtClean="0">
                <a:latin typeface="Candara" panose="020E0502030303020204" pitchFamily="34" charset="0"/>
              </a:rPr>
              <a:t>Warto również przed pójściem do sklepu porozmawiać z dzieckiem i wyjaśnić, że kupujemy tylko rzeczy z listy. Można również dać dziecku zadanie w sklepie (np. szukanie masła). </a:t>
            </a:r>
            <a:endParaRPr lang="pl-PL" dirty="0">
              <a:latin typeface="Candara" panose="020E0502030303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57121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54940" y="-260956"/>
            <a:ext cx="2219883" cy="1200416"/>
          </a:xfrm>
        </p:spPr>
        <p:txBody>
          <a:bodyPr rtlCol="0"/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Trzylatek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918067" y="1107830"/>
            <a:ext cx="8958018" cy="3912577"/>
          </a:xfrm>
        </p:spPr>
        <p:txBody>
          <a:bodyPr rtlCol="0">
            <a:noAutofit/>
          </a:bodyPr>
          <a:lstStyle/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K</a:t>
            </a:r>
            <a:r>
              <a:rPr lang="pl-PL" sz="1800" dirty="0" smtClean="0">
                <a:latin typeface="Candara" panose="020E0502030303020204" pitchFamily="34" charset="0"/>
              </a:rPr>
              <a:t>ontrola </a:t>
            </a:r>
            <a:r>
              <a:rPr lang="pl-PL" sz="1800" dirty="0">
                <a:latin typeface="Candara" panose="020E0502030303020204" pitchFamily="34" charset="0"/>
              </a:rPr>
              <a:t>potrzeb fizjologicznych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C</a:t>
            </a:r>
            <a:r>
              <a:rPr lang="pl-PL" sz="1800" dirty="0" smtClean="0">
                <a:latin typeface="Candara" panose="020E0502030303020204" pitchFamily="34" charset="0"/>
              </a:rPr>
              <a:t>ałkiem </a:t>
            </a:r>
            <a:r>
              <a:rPr lang="pl-PL" sz="1800" dirty="0">
                <a:latin typeface="Candara" panose="020E0502030303020204" pitchFamily="34" charset="0"/>
              </a:rPr>
              <a:t>dobra sprawność fizyczna i samodzielność (jedzenie, częściowe ubieranie się)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N</a:t>
            </a:r>
            <a:r>
              <a:rPr lang="pl-PL" sz="1800" dirty="0" smtClean="0">
                <a:latin typeface="Candara" panose="020E0502030303020204" pitchFamily="34" charset="0"/>
              </a:rPr>
              <a:t>a </a:t>
            </a:r>
            <a:r>
              <a:rPr lang="pl-PL" sz="1800" dirty="0">
                <a:latin typeface="Candara" panose="020E0502030303020204" pitchFamily="34" charset="0"/>
              </a:rPr>
              <a:t>ogół słucha i wykonuje polecenia, jest bardziej ustępliwe niż 2,5-latek</a:t>
            </a:r>
          </a:p>
          <a:p>
            <a:pPr lvl="0">
              <a:lnSpc>
                <a:spcPct val="120000"/>
              </a:lnSpc>
            </a:pPr>
            <a:r>
              <a:rPr lang="pl-PL" sz="1800" b="1" dirty="0">
                <a:latin typeface="Candara" panose="020E0502030303020204" pitchFamily="34" charset="0"/>
              </a:rPr>
              <a:t>L</a:t>
            </a:r>
            <a:r>
              <a:rPr lang="pl-PL" sz="1800" b="1" dirty="0" smtClean="0">
                <a:latin typeface="Candara" panose="020E0502030303020204" pitchFamily="34" charset="0"/>
              </a:rPr>
              <a:t>abilność </a:t>
            </a:r>
            <a:r>
              <a:rPr lang="pl-PL" sz="1800" b="1" dirty="0">
                <a:latin typeface="Candara" panose="020E0502030303020204" pitchFamily="34" charset="0"/>
              </a:rPr>
              <a:t>emocjonalna – związana z niedojrzałością </a:t>
            </a:r>
            <a:r>
              <a:rPr lang="pl-PL" sz="1800" b="1" dirty="0" smtClean="0">
                <a:latin typeface="Candara" panose="020E0502030303020204" pitchFamily="34" charset="0"/>
              </a:rPr>
              <a:t>układu </a:t>
            </a:r>
            <a:r>
              <a:rPr lang="pl-PL" sz="1800" b="1" dirty="0">
                <a:latin typeface="Candara" panose="020E0502030303020204" pitchFamily="34" charset="0"/>
              </a:rPr>
              <a:t>nerwowego 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O</a:t>
            </a:r>
            <a:r>
              <a:rPr lang="pl-PL" sz="1800" dirty="0" smtClean="0">
                <a:latin typeface="Candara" panose="020E0502030303020204" pitchFamily="34" charset="0"/>
              </a:rPr>
              <a:t>kresy </a:t>
            </a:r>
            <a:r>
              <a:rPr lang="pl-PL" sz="1800" dirty="0">
                <a:latin typeface="Candara" panose="020E0502030303020204" pitchFamily="34" charset="0"/>
              </a:rPr>
              <a:t>płaczliwości i </a:t>
            </a:r>
            <a:r>
              <a:rPr lang="pl-PL" sz="1800" dirty="0" smtClean="0">
                <a:latin typeface="Candara" panose="020E0502030303020204" pitchFamily="34" charset="0"/>
              </a:rPr>
              <a:t>lęków przed ciemnością i potworami – </a:t>
            </a:r>
            <a:r>
              <a:rPr lang="pl-PL" sz="1800" dirty="0">
                <a:latin typeface="Candara" panose="020E0502030303020204" pitchFamily="34" charset="0"/>
              </a:rPr>
              <a:t>ważne aby nie straszyć dzieci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N</a:t>
            </a:r>
            <a:r>
              <a:rPr lang="pl-PL" sz="1800" dirty="0" smtClean="0">
                <a:latin typeface="Candara" panose="020E0502030303020204" pitchFamily="34" charset="0"/>
              </a:rPr>
              <a:t>ie </a:t>
            </a:r>
            <a:r>
              <a:rPr lang="pl-PL" sz="1800" dirty="0">
                <a:latin typeface="Candara" panose="020E0502030303020204" pitchFamily="34" charset="0"/>
              </a:rPr>
              <a:t>potrafi rozróżnić rzeczywistości od fikcji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B</a:t>
            </a:r>
            <a:r>
              <a:rPr lang="pl-PL" sz="1800" dirty="0" smtClean="0">
                <a:latin typeface="Candara" panose="020E0502030303020204" pitchFamily="34" charset="0"/>
              </a:rPr>
              <a:t>uduje </a:t>
            </a:r>
            <a:r>
              <a:rPr lang="pl-PL" sz="1800" dirty="0">
                <a:latin typeface="Candara" panose="020E0502030303020204" pitchFamily="34" charset="0"/>
              </a:rPr>
              <a:t>krótkie zdania</a:t>
            </a:r>
          </a:p>
          <a:p>
            <a:pPr lvl="0">
              <a:lnSpc>
                <a:spcPct val="120000"/>
              </a:lnSpc>
            </a:pPr>
            <a:r>
              <a:rPr lang="pl-PL" sz="1800" dirty="0">
                <a:latin typeface="Candara" panose="020E0502030303020204" pitchFamily="34" charset="0"/>
              </a:rPr>
              <a:t>Z</a:t>
            </a:r>
            <a:r>
              <a:rPr lang="pl-PL" sz="1800" dirty="0" smtClean="0">
                <a:latin typeface="Candara" panose="020E0502030303020204" pitchFamily="34" charset="0"/>
              </a:rPr>
              <a:t>abawy </a:t>
            </a:r>
            <a:r>
              <a:rPr lang="pl-PL" sz="1800" dirty="0">
                <a:latin typeface="Candara" panose="020E0502030303020204" pitchFamily="34" charset="0"/>
              </a:rPr>
              <a:t>samodzielne dominują, ale dziecko bardziej otwarte na współpracę – częściej dzieli się zabawkami </a:t>
            </a: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X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Wchodzenie w świat dziecka </a:t>
            </a:r>
            <a:r>
              <a:rPr lang="pl-PL" dirty="0">
                <a:solidFill>
                  <a:srgbClr val="C00000"/>
                </a:solidFill>
              </a:rPr>
              <a:t/>
            </a:r>
            <a:br>
              <a:rPr lang="pl-PL" dirty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2459" y="1764323"/>
            <a:ext cx="6858000" cy="4800600"/>
          </a:xfrm>
        </p:spPr>
        <p:txBody>
          <a:bodyPr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W </a:t>
            </a:r>
            <a:r>
              <a:rPr lang="pl-PL" dirty="0">
                <a:latin typeface="Candara" panose="020E0502030303020204" pitchFamily="34" charset="0"/>
              </a:rPr>
              <a:t>sytuacjach problemowych, często skutkuje też „wchodzenie w świat dziecka” – stawanie się postacią z ulubionej bajki, która przemawia do dziecka, mówienie poprzez misia, lalkę skarpetkę, itp. „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8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80512" y="1934577"/>
            <a:ext cx="2743201" cy="2322178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Candara" panose="020E0502030303020204" pitchFamily="34" charset="0"/>
              </a:rPr>
              <a:t>X</a:t>
            </a:r>
            <a:r>
              <a:rPr lang="pl-PL" b="1" dirty="0">
                <a:latin typeface="Candara" panose="020E0502030303020204" pitchFamily="34" charset="0"/>
              </a:rPr>
              <a:t> </a:t>
            </a:r>
            <a:r>
              <a:rPr lang="pl-PL" b="1" dirty="0">
                <a:solidFill>
                  <a:srgbClr val="C00000"/>
                </a:solidFill>
                <a:latin typeface="Candara" panose="020E0502030303020204" pitchFamily="34" charset="0"/>
              </a:rPr>
              <a:t>Wchodzenie w świat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Dziecko nie chce założyć butów</a:t>
            </a:r>
          </a:p>
          <a:p>
            <a:pPr algn="just"/>
            <a:endParaRPr lang="pl-PL" dirty="0"/>
          </a:p>
          <a:p>
            <a:pPr marL="45720" indent="0" algn="just">
              <a:buNone/>
            </a:pPr>
            <a:r>
              <a:rPr lang="pl-PL" dirty="0" smtClean="0"/>
              <a:t>Przychodzi do dziecka ulubiona zabawka np. miś i mówi: „</a:t>
            </a:r>
            <a:r>
              <a:rPr lang="pl-PL" i="1" dirty="0" smtClean="0"/>
              <a:t>Szybko zakładaj buciki, bo idziemy na plac zabaw, szybko prawy but, no już na nodze! To teraz lewy i już GOTOWE! WSPANIALE! Idziemy!”</a:t>
            </a:r>
            <a:endParaRPr lang="pl-PL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ĆWICZENIE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8762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90465" y="3103953"/>
            <a:ext cx="2743201" cy="2322178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Literatura polecana</a:t>
            </a:r>
            <a:endParaRPr lang="pl-PL" sz="3600" dirty="0">
              <a:solidFill>
                <a:srgbClr val="AB3C1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4052" y="902676"/>
            <a:ext cx="9986718" cy="4988169"/>
          </a:xfrm>
        </p:spPr>
        <p:txBody>
          <a:bodyPr/>
          <a:lstStyle/>
          <a:p>
            <a:r>
              <a:rPr lang="pl-PL" i="1" dirty="0" smtClean="0"/>
              <a:t>Mózg dziecka </a:t>
            </a:r>
            <a:r>
              <a:rPr lang="pl-PL" dirty="0" smtClean="0"/>
              <a:t>– Alvaro </a:t>
            </a:r>
            <a:r>
              <a:rPr lang="pl-PL" dirty="0" err="1" smtClean="0"/>
              <a:t>Bilabo</a:t>
            </a:r>
            <a:endParaRPr lang="pl-PL" dirty="0" smtClean="0"/>
          </a:p>
          <a:p>
            <a:r>
              <a:rPr lang="pl-PL" i="1" dirty="0" smtClean="0"/>
              <a:t>The </a:t>
            </a:r>
            <a:r>
              <a:rPr lang="pl-PL" i="1" dirty="0" err="1" smtClean="0"/>
              <a:t>Yes</a:t>
            </a:r>
            <a:r>
              <a:rPr lang="pl-PL" i="1" dirty="0" smtClean="0"/>
              <a:t> </a:t>
            </a:r>
            <a:r>
              <a:rPr lang="pl-PL" i="1" dirty="0"/>
              <a:t>B</a:t>
            </a:r>
            <a:r>
              <a:rPr lang="pl-PL" i="1" dirty="0" smtClean="0"/>
              <a:t>rain. Mózg na tak </a:t>
            </a:r>
            <a:r>
              <a:rPr lang="pl-PL" dirty="0" smtClean="0"/>
              <a:t>– Daniel J. </a:t>
            </a:r>
            <a:r>
              <a:rPr lang="pl-PL" dirty="0" err="1" smtClean="0"/>
              <a:t>Siegel</a:t>
            </a:r>
            <a:endParaRPr lang="pl-PL" dirty="0" smtClean="0"/>
          </a:p>
          <a:p>
            <a:r>
              <a:rPr lang="pl-PL" i="1" dirty="0" smtClean="0"/>
              <a:t>Pozytywna dyscyplina </a:t>
            </a:r>
            <a:r>
              <a:rPr lang="pl-PL" dirty="0" smtClean="0"/>
              <a:t>– </a:t>
            </a:r>
            <a:r>
              <a:rPr lang="pl-PL" dirty="0" err="1" smtClean="0"/>
              <a:t>Jane</a:t>
            </a:r>
            <a:r>
              <a:rPr lang="pl-PL" dirty="0" smtClean="0"/>
              <a:t> Nelson, Cheryl Erwin, </a:t>
            </a:r>
            <a:r>
              <a:rPr lang="pl-PL" dirty="0" err="1" smtClean="0"/>
              <a:t>Roslyn</a:t>
            </a:r>
            <a:r>
              <a:rPr lang="pl-PL" dirty="0" smtClean="0"/>
              <a:t> Ann </a:t>
            </a:r>
            <a:r>
              <a:rPr lang="pl-PL" dirty="0" err="1" smtClean="0"/>
              <a:t>Duffy</a:t>
            </a:r>
            <a:endParaRPr lang="pl-PL" dirty="0" smtClean="0"/>
          </a:p>
          <a:p>
            <a:r>
              <a:rPr lang="pl-PL" i="1" dirty="0" smtClean="0"/>
              <a:t>Jak nie ranić własnego dziecka </a:t>
            </a:r>
            <a:r>
              <a:rPr lang="pl-PL" dirty="0" smtClean="0"/>
              <a:t>– Nicola Schmidt</a:t>
            </a:r>
          </a:p>
          <a:p>
            <a:r>
              <a:rPr lang="pl-PL" i="1" dirty="0" smtClean="0"/>
              <a:t>Cyfrowa demencja -  </a:t>
            </a:r>
            <a:r>
              <a:rPr lang="pl-PL" dirty="0" smtClean="0"/>
              <a:t>Manfred </a:t>
            </a:r>
            <a:r>
              <a:rPr lang="pl-PL" dirty="0" err="1" smtClean="0"/>
              <a:t>Spitzer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3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4198" y="269631"/>
            <a:ext cx="7929318" cy="2793906"/>
          </a:xfrm>
        </p:spPr>
        <p:txBody>
          <a:bodyPr rtlCol="0">
            <a:normAutofit/>
          </a:bodyPr>
          <a:lstStyle/>
          <a:p>
            <a:r>
              <a:rPr lang="pl-PL" b="1" dirty="0" smtClean="0">
                <a:latin typeface="Ink Free" panose="03080402000500000000" pitchFamily="66" charset="0"/>
                <a:cs typeface="Courier New" panose="02070309020205020404" pitchFamily="49" charset="0"/>
              </a:rPr>
              <a:t>Dziękuje za uwagę</a:t>
            </a:r>
            <a:endParaRPr lang="pl" dirty="0">
              <a:latin typeface="Ink Free" panose="03080402000500000000" pitchFamily="66" charset="0"/>
              <a:cs typeface="Courier New" panose="02070309020205020404" pitchFamily="49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644" y="6106981"/>
            <a:ext cx="7091361" cy="838200"/>
          </a:xfrm>
        </p:spPr>
        <p:txBody>
          <a:bodyPr rtlCol="0">
            <a:normAutofit/>
          </a:bodyPr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Karolina Dworska</a:t>
            </a:r>
          </a:p>
          <a:p>
            <a:pPr rtl="0"/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P</a:t>
            </a:r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sycholog, Przedszkole Integracyjne nr 5 w Świdniku 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81474" y="102577"/>
            <a:ext cx="2988041" cy="1200416"/>
          </a:xfrm>
        </p:spPr>
        <p:txBody>
          <a:bodyPr rtlCol="0"/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Czterolatek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100" dirty="0">
                <a:latin typeface="Candara" panose="020E0502030303020204" pitchFamily="34" charset="0"/>
              </a:rPr>
              <a:t>Dziecko komunikatywne i potrafi wyrażać potrzeby</a:t>
            </a:r>
          </a:p>
          <a:p>
            <a:pPr lvl="0"/>
            <a:r>
              <a:rPr lang="pl-PL" sz="2100" dirty="0">
                <a:latin typeface="Candara" panose="020E0502030303020204" pitchFamily="34" charset="0"/>
              </a:rPr>
              <a:t>Upór i bunt – sprzeciw wobec zasad</a:t>
            </a:r>
          </a:p>
          <a:p>
            <a:pPr lvl="0"/>
            <a:r>
              <a:rPr lang="pl-PL" sz="2100" dirty="0" smtClean="0">
                <a:latin typeface="Candara" panose="020E0502030303020204" pitchFamily="34" charset="0"/>
              </a:rPr>
              <a:t>Zadaje dużo pytań </a:t>
            </a:r>
            <a:endParaRPr lang="pl-PL" sz="2100" dirty="0">
              <a:latin typeface="Candara" panose="020E0502030303020204" pitchFamily="34" charset="0"/>
            </a:endParaRPr>
          </a:p>
          <a:p>
            <a:pPr lvl="0"/>
            <a:r>
              <a:rPr lang="pl-PL" sz="2100" dirty="0">
                <a:latin typeface="Candara" panose="020E0502030303020204" pitchFamily="34" charset="0"/>
              </a:rPr>
              <a:t>Konfabulacje – silny rozwój wyobraźni </a:t>
            </a:r>
          </a:p>
          <a:p>
            <a:pPr lvl="0"/>
            <a:r>
              <a:rPr lang="pl-PL" sz="2100" dirty="0">
                <a:latin typeface="Candara" panose="020E0502030303020204" pitchFamily="34" charset="0"/>
              </a:rPr>
              <a:t>Duża zwinność</a:t>
            </a:r>
          </a:p>
          <a:p>
            <a:pPr lvl="0"/>
            <a:r>
              <a:rPr lang="pl-PL" sz="2100" b="1" dirty="0">
                <a:latin typeface="Candara" panose="020E0502030303020204" pitchFamily="34" charset="0"/>
              </a:rPr>
              <a:t>Labilność emocjonalna</a:t>
            </a:r>
          </a:p>
          <a:p>
            <a:pPr lvl="0"/>
            <a:r>
              <a:rPr lang="pl-PL" sz="2100" dirty="0">
                <a:latin typeface="Candara" panose="020E0502030303020204" pitchFamily="34" charset="0"/>
              </a:rPr>
              <a:t>Lęki przed głośnymi dźwiękami, ciemnością </a:t>
            </a:r>
          </a:p>
          <a:p>
            <a:pPr lvl="0"/>
            <a:r>
              <a:rPr lang="pl-PL" sz="2100" dirty="0">
                <a:latin typeface="Candara" panose="020E0502030303020204" pitchFamily="34" charset="0"/>
              </a:rPr>
              <a:t>Częściej wchodzi w interakcje z rówieśnikami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041" y="379288"/>
            <a:ext cx="6400801" cy="859448"/>
          </a:xfrm>
        </p:spPr>
        <p:txBody>
          <a:bodyPr rtlCol="0">
            <a:normAutofit/>
          </a:bodyPr>
          <a:lstStyle/>
          <a:p>
            <a:pPr rtl="0"/>
            <a:r>
              <a:rPr lang="pl" sz="34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Pięciolatek</a:t>
            </a:r>
            <a:endParaRPr lang="pl" sz="34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230442" y="1439980"/>
            <a:ext cx="7401782" cy="3860802"/>
          </a:xfrm>
        </p:spPr>
        <p:txBody>
          <a:bodyPr rtlCol="0">
            <a:normAutofit fontScale="92500" lnSpcReduction="20000"/>
          </a:bodyPr>
          <a:lstStyle/>
          <a:p>
            <a:pPr algn="r"/>
            <a:r>
              <a:rPr lang="pl-PL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Względna stabilność </a:t>
            </a: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emocjonalna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Candara" panose="020E0502030303020204" pitchFamily="34" charset="0"/>
              </a:rPr>
              <a:t>Zdarzają się napady złości </a:t>
            </a: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ale rzadziej  niż u dzieci </a:t>
            </a:r>
            <a:r>
              <a:rPr lang="pl-PL" sz="2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młodszych</a:t>
            </a:r>
            <a:endParaRPr lang="pl-PL" sz="2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Duża samodzielność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Dużo rozumie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Stara się sprostać stawianym wymaganiom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Duża sprawność fizyczna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Posłuszny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Candara" panose="020E0502030303020204" pitchFamily="34" charset="0"/>
              </a:rPr>
              <a:t>Lepiej panuje nad zachowaniem i emocjami 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4490" y="536331"/>
            <a:ext cx="2743201" cy="739832"/>
          </a:xfrm>
        </p:spPr>
        <p:txBody>
          <a:bodyPr rtlCol="0"/>
          <a:lstStyle/>
          <a:p>
            <a:pPr rtl="0"/>
            <a:r>
              <a:rPr lang="pl" dirty="0" smtClean="0">
                <a:latin typeface="Candara" panose="020E0502030303020204" pitchFamily="34" charset="0"/>
              </a:rPr>
              <a:t>Sześciolatek</a:t>
            </a:r>
            <a:endParaRPr lang="pl" dirty="0">
              <a:latin typeface="Candara" panose="020E0502030303020204" pitchFamily="34" charset="0"/>
            </a:endParaRP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sz="half" idx="2"/>
          </p:nvPr>
        </p:nvSpPr>
        <p:spPr>
          <a:xfrm>
            <a:off x="1434490" y="1610272"/>
            <a:ext cx="6522547" cy="3665114"/>
          </a:xfrm>
        </p:spPr>
        <p:txBody>
          <a:bodyPr rtlCol="0">
            <a:normAutofit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Ruchy w dużym stopniu skoordynowane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Duża ciekawość poznawcza świata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Kształtuje się rozumienie norm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Przyjmuje zachowania akceptowane społecznie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Rozumie emocje swoje i innych w większym stopniu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Duża regulacja emocji, ale </a:t>
            </a:r>
            <a:r>
              <a:rPr lang="pl-PL" sz="1800" b="1" dirty="0">
                <a:latin typeface="Candara" panose="020E0502030303020204" pitchFamily="34" charset="0"/>
              </a:rPr>
              <a:t>wybuchy nadal mogą zdarzać się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Nawiązywanie bardziej trwałych relacji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Jest cierpliwy, potrafi czekać na swoją kolej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Dzieli się zabawkami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ndara" panose="020E0502030303020204" pitchFamily="34" charset="0"/>
              </a:rPr>
              <a:t>Dość dobra samokontrola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8690" y="6460"/>
            <a:ext cx="9372600" cy="1200416"/>
          </a:xfrm>
        </p:spPr>
        <p:txBody>
          <a:bodyPr rtlCol="0"/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Wychowanie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5213" y="1855177"/>
            <a:ext cx="4572000" cy="4114800"/>
          </a:xfrm>
        </p:spPr>
        <p:txBody>
          <a:bodyPr rtlCol="0"/>
          <a:lstStyle/>
          <a:p>
            <a:pPr algn="just"/>
            <a:r>
              <a:rPr lang="pl-PL" dirty="0" smtClean="0">
                <a:latin typeface="Candara" panose="020E0502030303020204" pitchFamily="34" charset="0"/>
              </a:rPr>
              <a:t>Dyscyplinowanie </a:t>
            </a:r>
            <a:r>
              <a:rPr lang="pl-PL" dirty="0">
                <a:latin typeface="Candara" panose="020E0502030303020204" pitchFamily="34" charset="0"/>
              </a:rPr>
              <a:t>polega na uczeniu akceptowanych form zachowania. Jej celem jest wychowanie dzieci na odpowiedzialnych ludzi i doprowadzenie do tego, by zdawały sobie sprawę z konsekwencji własnego zachowania.</a:t>
            </a:r>
          </a:p>
          <a:p>
            <a:pPr rtl="0"/>
            <a:endParaRPr lang="en-US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894513" y="606668"/>
            <a:ext cx="4572000" cy="4774223"/>
          </a:xfrm>
        </p:spPr>
        <p:txBody>
          <a:bodyPr rtlCol="0"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Złe </a:t>
            </a:r>
            <a:r>
              <a:rPr lang="pl-PL" dirty="0">
                <a:latin typeface="Candara" panose="020E0502030303020204" pitchFamily="34" charset="0"/>
              </a:rPr>
              <a:t>zachowanie jest umotywowane, nie pojawia się samo z siebie (nuda, pragnienie zwrócenia uwagi na siebie, zemsta, chęć władzy lub kontroli</a:t>
            </a:r>
            <a:r>
              <a:rPr lang="pl-PL" dirty="0" smtClean="0">
                <a:latin typeface="Candara" panose="020E0502030303020204" pitchFamily="34" charset="0"/>
              </a:rPr>
              <a:t>).</a:t>
            </a:r>
          </a:p>
          <a:p>
            <a:pPr algn="just"/>
            <a:endParaRPr lang="pl-PL" dirty="0" smtClean="0">
              <a:latin typeface="Candara" panose="020E0502030303020204" pitchFamily="34" charset="0"/>
            </a:endParaRPr>
          </a:p>
          <a:p>
            <a:pPr algn="just"/>
            <a:endParaRPr lang="pl-PL" dirty="0">
              <a:latin typeface="Candara" panose="020E0502030303020204" pitchFamily="34" charset="0"/>
            </a:endParaRPr>
          </a:p>
          <a:p>
            <a:pPr algn="just"/>
            <a:r>
              <a:rPr lang="pl-PL" dirty="0" smtClean="0">
                <a:latin typeface="Candara" panose="020E0502030303020204" pitchFamily="34" charset="0"/>
              </a:rPr>
              <a:t>Gdy </a:t>
            </a:r>
            <a:r>
              <a:rPr lang="pl-PL" dirty="0">
                <a:latin typeface="Candara" panose="020E0502030303020204" pitchFamily="34" charset="0"/>
              </a:rPr>
              <a:t>dziecko czuje się dobrze, to zachowuje się dobrze. 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644" y="-354622"/>
            <a:ext cx="9372600" cy="1200416"/>
          </a:xfrm>
        </p:spPr>
        <p:txBody>
          <a:bodyPr rtlCol="0"/>
          <a:lstStyle/>
          <a:p>
            <a:pPr rtl="0"/>
            <a:r>
              <a:rPr lang="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Wychowanie – wskazówki </a:t>
            </a:r>
            <a:endParaRPr lang="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838937" y="1232655"/>
            <a:ext cx="9169033" cy="4710945"/>
          </a:xfrm>
        </p:spPr>
        <p:txBody>
          <a:bodyPr rtlCol="0"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Demokratyczny styl wychowywania jest najkorzystniejszy dla dziecka – taki, w którym dziecko ma jasno wytyczone zasady, ale jednocześnie możliwość decydowania </a:t>
            </a: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Wyznacz granice w jasny i precyzyjny sposób, dzieci muszą dokładnie wiedzieć, co jest akceptowane, a co nie. Dzieci naturalnie sprawdzają wytyczone granice.</a:t>
            </a: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Wyjaśnij, dlaczego dane zachowanie martwi </a:t>
            </a:r>
            <a:r>
              <a:rPr lang="pl-PL" dirty="0" smtClean="0">
                <a:latin typeface="Candara" panose="020E0502030303020204" pitchFamily="34" charset="0"/>
              </a:rPr>
              <a:t>Cię lub </a:t>
            </a:r>
            <a:r>
              <a:rPr lang="pl-PL" dirty="0">
                <a:latin typeface="Candara" panose="020E0502030303020204" pitchFamily="34" charset="0"/>
              </a:rPr>
              <a:t>denerwuje, </a:t>
            </a:r>
            <a:r>
              <a:rPr lang="pl-PL" dirty="0" smtClean="0">
                <a:latin typeface="Candara" panose="020E0502030303020204" pitchFamily="34" charset="0"/>
              </a:rPr>
              <a:t>wyjaśnij że </a:t>
            </a:r>
            <a:r>
              <a:rPr lang="pl-PL" dirty="0">
                <a:latin typeface="Candara" panose="020E0502030303020204" pitchFamily="34" charset="0"/>
              </a:rPr>
              <a:t>złe zachowanie przynosi negatywne skutki dla innych ludzi.</a:t>
            </a: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Konsekwencja - dyscyplinuj za każdym razem, gdy pojawi się złe </a:t>
            </a:r>
            <a:r>
              <a:rPr lang="pl-PL" dirty="0" smtClean="0">
                <a:latin typeface="Candara" panose="020E0502030303020204" pitchFamily="34" charset="0"/>
              </a:rPr>
              <a:t>zachowanie.</a:t>
            </a:r>
            <a:endParaRPr lang="pl-PL" dirty="0">
              <a:latin typeface="Candara" panose="020E0502030303020204" pitchFamily="34" charset="0"/>
            </a:endParaRP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Dyscyplinowanie powinno być adekwatne do złego zachowania, ani zbyt pobłażliwe, ani zbyt surowe.</a:t>
            </a: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Gdy dziecko zachowa się źle, dyscyplinuj tak szybko, jak to jest możliwe.</a:t>
            </a:r>
          </a:p>
          <a:p>
            <a:pPr lvl="0" algn="just">
              <a:lnSpc>
                <a:spcPct val="120000"/>
              </a:lnSpc>
            </a:pPr>
            <a:r>
              <a:rPr lang="pl-PL" dirty="0">
                <a:latin typeface="Candara" panose="020E0502030303020204" pitchFamily="34" charset="0"/>
              </a:rPr>
              <a:t>Dyskutuj o sytuacjach wymagających dyscypliny, nie chodzi o rozpamiętywanie zachowania, lecz zrozumienie roli dyscypliny w tworzeniu harmonijnych warunków życia – omówienie sytuacji problemowej zawsze, gdy dziecko jest spokojne i w dobrym nastroju</a:t>
            </a:r>
          </a:p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412" y="-378069"/>
            <a:ext cx="11472617" cy="1200416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Komunikaty, które zamykają dziecko na współprace</a:t>
            </a:r>
            <a:endParaRPr lang="pl-PL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7548" y="1218001"/>
            <a:ext cx="11896344" cy="4903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l-P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Zaprzeczanie uczuciom:   </a:t>
            </a:r>
            <a:r>
              <a:rPr lang="pl-PL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„To nieprawda, że nienawidzisz swojego brata, będziesz się z nim świetnie bawić”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II</a:t>
            </a:r>
            <a:r>
              <a:rPr lang="pl-PL" dirty="0" smtClean="0">
                <a:latin typeface="Candara" panose="020E0502030303020204" pitchFamily="34" charset="0"/>
              </a:rPr>
              <a:t> Porównywanie:                  „</a:t>
            </a:r>
            <a:r>
              <a:rPr lang="pl-PL" i="1" dirty="0" smtClean="0">
                <a:latin typeface="Candara" panose="020E0502030303020204" pitchFamily="34" charset="0"/>
              </a:rPr>
              <a:t>Weź przykład z Jasia. On zawsze chętnie myje zęby”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solidFill>
                  <a:srgbClr val="C00000"/>
                </a:solidFill>
                <a:latin typeface="Candara" panose="020E0502030303020204" pitchFamily="34" charset="0"/>
              </a:rPr>
              <a:t>III</a:t>
            </a:r>
            <a:r>
              <a:rPr lang="pl-PL" dirty="0" smtClean="0">
                <a:latin typeface="Candara" panose="020E0502030303020204" pitchFamily="34" charset="0"/>
              </a:rPr>
              <a:t> Groźba:                                </a:t>
            </a:r>
            <a:r>
              <a:rPr lang="pl-PL" i="1" dirty="0" smtClean="0">
                <a:latin typeface="Candara" panose="020E0502030303020204" pitchFamily="34" charset="0"/>
              </a:rPr>
              <a:t>„Jak nie zejdziesz natychmiast z parapetu, to zabiorę Ci klocki”</a:t>
            </a:r>
            <a:endParaRPr lang="pl-PL" i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</a:rPr>
              <a:t>IV </a:t>
            </a:r>
            <a:r>
              <a:rPr lang="pl-PL" dirty="0">
                <a:latin typeface="Candara" panose="020E0502030303020204" pitchFamily="34" charset="0"/>
              </a:rPr>
              <a:t>Straszenie: </a:t>
            </a:r>
            <a:r>
              <a:rPr lang="pl-PL" dirty="0" smtClean="0">
                <a:latin typeface="Candara" panose="020E0502030303020204" pitchFamily="34" charset="0"/>
              </a:rPr>
              <a:t>                          „</a:t>
            </a:r>
            <a:r>
              <a:rPr lang="pl-PL" i="1" dirty="0">
                <a:latin typeface="Candara" panose="020E0502030303020204" pitchFamily="34" charset="0"/>
              </a:rPr>
              <a:t>Przestań krzyczeć albo przyjdzie pan i Cię </a:t>
            </a:r>
            <a:r>
              <a:rPr lang="pl-PL" i="1" dirty="0" smtClean="0">
                <a:latin typeface="Candara" panose="020E0502030303020204" pitchFamily="34" charset="0"/>
              </a:rPr>
              <a:t>zabierze” </a:t>
            </a:r>
            <a:endParaRPr lang="pl-PL" i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</a:rPr>
              <a:t>V</a:t>
            </a:r>
            <a:r>
              <a:rPr lang="pl-PL" dirty="0">
                <a:latin typeface="Candara" panose="020E0502030303020204" pitchFamily="34" charset="0"/>
              </a:rPr>
              <a:t> </a:t>
            </a:r>
            <a:r>
              <a:rPr lang="pl-PL" dirty="0" smtClean="0">
                <a:latin typeface="Candara" panose="020E0502030303020204" pitchFamily="34" charset="0"/>
              </a:rPr>
              <a:t>Obwinianie:  	                „</a:t>
            </a:r>
            <a:r>
              <a:rPr lang="pl-PL" i="1" dirty="0" smtClean="0">
                <a:latin typeface="Candara" panose="020E0502030303020204" pitchFamily="34" charset="0"/>
              </a:rPr>
              <a:t>Znowu zbiłeś szklankę! To Twoja wina, bo mnie nie posłuchałaś, jak mówiłam żebyś postawił 			wodę na stole.”</a:t>
            </a:r>
            <a:endParaRPr lang="pl-PL" i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</a:rPr>
              <a:t>VI</a:t>
            </a:r>
            <a:r>
              <a:rPr lang="pl-PL" dirty="0">
                <a:latin typeface="Candara" panose="020E0502030303020204" pitchFamily="34" charset="0"/>
              </a:rPr>
              <a:t> </a:t>
            </a:r>
            <a:r>
              <a:rPr lang="pl-PL" dirty="0" smtClean="0">
                <a:latin typeface="Candara" panose="020E0502030303020204" pitchFamily="34" charset="0"/>
              </a:rPr>
              <a:t>Przezywanie:                       „</a:t>
            </a:r>
            <a:r>
              <a:rPr lang="pl-PL" i="1" dirty="0" smtClean="0">
                <a:latin typeface="Candara" panose="020E0502030303020204" pitchFamily="34" charset="0"/>
              </a:rPr>
              <a:t>Daj naprawię ten samochodzik. Sam wiesz, jaki z Ciebie mechanik od siedmiu boleści…” </a:t>
            </a:r>
            <a:endParaRPr lang="pl-PL" i="1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  <a:latin typeface="Candara" panose="020E0502030303020204" pitchFamily="34" charset="0"/>
              </a:rPr>
              <a:t>VII</a:t>
            </a:r>
            <a:r>
              <a:rPr lang="pl-PL" dirty="0">
                <a:latin typeface="Candara" panose="020E0502030303020204" pitchFamily="34" charset="0"/>
              </a:rPr>
              <a:t> </a:t>
            </a:r>
            <a:r>
              <a:rPr lang="pl-PL" dirty="0" smtClean="0">
                <a:latin typeface="Candara" panose="020E0502030303020204" pitchFamily="34" charset="0"/>
              </a:rPr>
              <a:t>Rozkazy:                             </a:t>
            </a:r>
            <a:r>
              <a:rPr lang="pl-PL" i="1" dirty="0" smtClean="0">
                <a:latin typeface="Candara" panose="020E0502030303020204" pitchFamily="34" charset="0"/>
              </a:rPr>
              <a:t>„Na co czekasz? Rusz się!” / „W tej chwili masz sprzątnąć swój pokój”. </a:t>
            </a:r>
            <a:endParaRPr lang="pl-PL" i="1" dirty="0"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</a:pPr>
            <a:endParaRPr lang="pl-PL" sz="2000" dirty="0" smtClean="0">
              <a:solidFill>
                <a:srgbClr val="C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dirty="0" smtClean="0">
                <a:solidFill>
                  <a:srgbClr val="C00000"/>
                </a:solidFill>
                <a:latin typeface="Candara" panose="020E0502030303020204" pitchFamily="34" charset="0"/>
              </a:rPr>
              <a:t>Co czuje dziecko słysząc te komunikaty?</a:t>
            </a:r>
            <a:endParaRPr lang="pl-PL" sz="2400" dirty="0"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pl-PL" sz="1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wiące się dzieci 16: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58_TF03461883_TF03461883" id="{CB1E742B-07C7-400E-AC72-0F240E4DAFC6}" vid="{6946C01C-0A18-4EED-B65C-F3BDDA07F56C}"/>
    </a:ext>
  </a:extLst>
</a:theme>
</file>

<file path=ppt/theme/theme2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edukacyjna z motywem bawiących się dzieci (ilustracja w stylu kreskówki, panoramiczna)</Template>
  <TotalTime>5164</TotalTime>
  <Words>2264</Words>
  <Application>Microsoft Office PowerPoint</Application>
  <PresentationFormat>Panoramiczny</PresentationFormat>
  <Paragraphs>227</Paragraphs>
  <Slides>33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3" baseType="lpstr">
      <vt:lpstr>Arial</vt:lpstr>
      <vt:lpstr>Calibri</vt:lpstr>
      <vt:lpstr>Candara</vt:lpstr>
      <vt:lpstr>Courier New</vt:lpstr>
      <vt:lpstr>Euphemia</vt:lpstr>
      <vt:lpstr>Ink Free</vt:lpstr>
      <vt:lpstr>Symbol</vt:lpstr>
      <vt:lpstr>Times New Roman</vt:lpstr>
      <vt:lpstr>Wingdings</vt:lpstr>
      <vt:lpstr>Bawiące się dzieci 16:9</vt:lpstr>
      <vt:lpstr>Skuteczna komunikacja  z dzieckiem w wieku przedszkolnym </vt:lpstr>
      <vt:lpstr>Plan wystąpienia</vt:lpstr>
      <vt:lpstr>Trzylatek</vt:lpstr>
      <vt:lpstr>Czterolatek</vt:lpstr>
      <vt:lpstr>Pięciolatek</vt:lpstr>
      <vt:lpstr>Sześciolatek</vt:lpstr>
      <vt:lpstr>Wychowanie</vt:lpstr>
      <vt:lpstr>Wychowanie – wskazówki </vt:lpstr>
      <vt:lpstr>Komunikaty, które zamykają dziecko na współprace</vt:lpstr>
      <vt:lpstr>Zasady komunikacji z dzieckiem </vt:lpstr>
      <vt:lpstr>Prezentacja programu PowerPoint</vt:lpstr>
      <vt:lpstr>Prezentacja programu PowerPoint</vt:lpstr>
      <vt:lpstr>I Akceptowanie uczuć dziecka </vt:lpstr>
      <vt:lpstr>II Komunikaty typu JA </vt:lpstr>
      <vt:lpstr>II Komunikaty typu JA </vt:lpstr>
      <vt:lpstr>III Daj dziecku wybór </vt:lpstr>
      <vt:lpstr>III Daj dziecku wybór</vt:lpstr>
      <vt:lpstr>IV Udziel informacji  </vt:lpstr>
      <vt:lpstr>IV Udziel informacji</vt:lpstr>
      <vt:lpstr>V Opisz problem i swoje uczucia z nim związane i oczekiwane zachowania  </vt:lpstr>
      <vt:lpstr>Opisz problem i swoje uczucia z nim związane oraz oczekiwane zachowania  </vt:lpstr>
      <vt:lpstr>VI Komunikacja pozytywna </vt:lpstr>
      <vt:lpstr>VI Komunikacja pozytywna </vt:lpstr>
      <vt:lpstr>VII Krótkie komunikaty </vt:lpstr>
      <vt:lpstr>VII Krótkie komunikaty</vt:lpstr>
      <vt:lpstr>VIII Pokaż dziecku jak naprawić szkody </vt:lpstr>
      <vt:lpstr>VIII Pokaż dziecku jak naprawić szkody</vt:lpstr>
      <vt:lpstr>IX Nie ulegaj dziecku, gdy łamie zasady, krzyczy, buntuje się </vt:lpstr>
      <vt:lpstr>IX Nie ulegaj dziecku, gdy łamie zasady, krzyczy, buntuje się</vt:lpstr>
      <vt:lpstr>X Wchodzenie w świat dziecka  </vt:lpstr>
      <vt:lpstr>X Wchodzenie w świat dziecka</vt:lpstr>
      <vt:lpstr>Literatura polecana</vt:lpstr>
      <vt:lpstr>Dziękuje za uwagę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Skuteczna komunikacja z dzieckiem w wieku przedszkolnym</dc:title>
  <dc:creator>Karolina Dworska</dc:creator>
  <cp:lastModifiedBy>Karolina Dworska</cp:lastModifiedBy>
  <cp:revision>48</cp:revision>
  <dcterms:created xsi:type="dcterms:W3CDTF">2022-12-26T09:29:14Z</dcterms:created>
  <dcterms:modified xsi:type="dcterms:W3CDTF">2023-03-18T21:28:07Z</dcterms:modified>
</cp:coreProperties>
</file>